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7163" cy="109093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437">
          <p15:clr>
            <a:srgbClr val="A4A3A4"/>
          </p15:clr>
        </p15:guide>
        <p15:guide id="2" pos="245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99"/>
    <a:srgbClr val="FF7C80"/>
    <a:srgbClr val="FF9999"/>
    <a:srgbClr val="FF9933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1428" y="2184"/>
      </p:cViewPr>
      <p:guideLst>
        <p:guide orient="horz" pos="3437"/>
        <p:guide pos="24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83288" y="3388955"/>
            <a:ext cx="6610589" cy="233842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66575" y="6181936"/>
            <a:ext cx="5444014" cy="27879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638443" y="436880"/>
            <a:ext cx="1749862" cy="9308259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388858" y="436880"/>
            <a:ext cx="5119966" cy="9308259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14343" y="7010236"/>
            <a:ext cx="6610589" cy="216670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14343" y="4623828"/>
            <a:ext cx="6610589" cy="238640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88858" y="2545505"/>
            <a:ext cx="3434914" cy="71996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953391" y="2545505"/>
            <a:ext cx="3434914" cy="719963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8" y="2441967"/>
            <a:ext cx="3436264" cy="101769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88858" y="3459664"/>
            <a:ext cx="3436264" cy="62854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950691" y="2441967"/>
            <a:ext cx="3437614" cy="101769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950691" y="3459664"/>
            <a:ext cx="3437614" cy="628547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88860" y="434351"/>
            <a:ext cx="2558633" cy="1848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040655" y="434353"/>
            <a:ext cx="4347650" cy="931078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88860" y="2282874"/>
            <a:ext cx="2558633" cy="746226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524378" y="7636511"/>
            <a:ext cx="4666298" cy="90153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524378" y="974765"/>
            <a:ext cx="4666298" cy="65455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524378" y="8538043"/>
            <a:ext cx="4666298" cy="128032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88859" y="436879"/>
            <a:ext cx="6999447" cy="1818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88859" y="2545505"/>
            <a:ext cx="6999447" cy="7199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88859" y="10111305"/>
            <a:ext cx="1814671" cy="580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t>2018/10/1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657198" y="10111305"/>
            <a:ext cx="2462768" cy="580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5573635" y="10111305"/>
            <a:ext cx="1814671" cy="5808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円/楕円 42"/>
          <p:cNvSpPr/>
          <p:nvPr/>
        </p:nvSpPr>
        <p:spPr>
          <a:xfrm>
            <a:off x="7236952" y="4501591"/>
            <a:ext cx="792088" cy="7920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-734939" y="3978954"/>
            <a:ext cx="1469878" cy="137654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9" name="円/楕円 38"/>
          <p:cNvSpPr/>
          <p:nvPr/>
        </p:nvSpPr>
        <p:spPr>
          <a:xfrm>
            <a:off x="160645" y="2718346"/>
            <a:ext cx="703334" cy="70474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円/楕円 34"/>
          <p:cNvSpPr/>
          <p:nvPr/>
        </p:nvSpPr>
        <p:spPr>
          <a:xfrm>
            <a:off x="1810421" y="1689594"/>
            <a:ext cx="1430088" cy="138403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円/楕円 20"/>
          <p:cNvSpPr/>
          <p:nvPr/>
        </p:nvSpPr>
        <p:spPr>
          <a:xfrm>
            <a:off x="2700896" y="3879786"/>
            <a:ext cx="792354" cy="7942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円/楕円 40"/>
          <p:cNvSpPr/>
          <p:nvPr/>
        </p:nvSpPr>
        <p:spPr>
          <a:xfrm>
            <a:off x="1079544" y="4475412"/>
            <a:ext cx="792088" cy="7920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4871456"/>
            <a:ext cx="7777163" cy="1008112"/>
          </a:xfrm>
        </p:spPr>
        <p:txBody>
          <a:bodyPr>
            <a:normAutofit/>
          </a:bodyPr>
          <a:lstStyle/>
          <a:p>
            <a:r>
              <a:rPr lang="en-US" altLang="ja-JP" sz="3500" dirty="0" smtClean="0">
                <a:solidFill>
                  <a:srgbClr val="FF5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2018.11.22</a:t>
            </a:r>
            <a:r>
              <a:rPr lang="ja-JP" altLang="en-US" sz="2400" dirty="0" smtClean="0">
                <a:solidFill>
                  <a:srgbClr val="FF5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（木）</a:t>
            </a:r>
            <a:r>
              <a:rPr lang="en-US" altLang="ja-JP" sz="2400" dirty="0" smtClean="0">
                <a:solidFill>
                  <a:srgbClr val="FF5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/>
            </a:r>
            <a:br>
              <a:rPr lang="en-US" altLang="ja-JP" sz="2400" dirty="0" smtClean="0">
                <a:solidFill>
                  <a:srgbClr val="FF5050"/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</a:b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13</a:t>
            </a:r>
            <a:r>
              <a:rPr lang="ja-JP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：</a:t>
            </a: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30</a:t>
            </a:r>
            <a:r>
              <a:rPr lang="ja-JP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～</a:t>
            </a: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16</a:t>
            </a:r>
            <a:r>
              <a:rPr lang="ja-JP" altLang="en-US" sz="1600" dirty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：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00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（受付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13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：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00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  <a:latin typeface="AR P新藝体E" pitchFamily="50" charset="-128"/>
                <a:ea typeface="AR P新藝体E" pitchFamily="50" charset="-128"/>
              </a:rPr>
              <a:t>～）</a:t>
            </a:r>
            <a:endParaRPr kumimoji="1" lang="ja-JP" altLang="en-US" sz="2200" dirty="0"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38100" dir="10800000" algn="r" rotWithShape="0">
                  <a:prstClr val="black">
                    <a:alpha val="40000"/>
                  </a:prstClr>
                </a:outerShdw>
              </a:effectLst>
              <a:latin typeface="AR P新藝体E" pitchFamily="50" charset="-128"/>
              <a:ea typeface="AR P新藝体E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61661" y="10063162"/>
            <a:ext cx="7050357" cy="576064"/>
          </a:xfrm>
          <a:solidFill>
            <a:srgbClr val="FF9999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>
            <a:normAutofit/>
          </a:bodyPr>
          <a:lstStyle/>
          <a:p>
            <a:r>
              <a:rPr lang="ja-JP" altLang="en-US" sz="1400" dirty="0" smtClean="0">
                <a:solidFill>
                  <a:sysClr val="windowText" lastClr="000000"/>
                </a:solidFill>
              </a:rPr>
              <a:t>主催：西濃圏域障がい者総合支援推進会議、西濃障がい者就業・生活支援センター</a:t>
            </a:r>
            <a:endParaRPr lang="en-US" altLang="ja-JP" sz="1400" dirty="0" smtClean="0">
              <a:solidFill>
                <a:sysClr val="windowText" lastClr="000000"/>
              </a:solidFill>
            </a:endParaRPr>
          </a:p>
          <a:p>
            <a:r>
              <a:rPr lang="ja-JP" altLang="en-US" sz="1400" dirty="0" smtClean="0">
                <a:solidFill>
                  <a:sysClr val="windowText" lastClr="000000"/>
                </a:solidFill>
              </a:rPr>
              <a:t>お問い合わせ：西濃障がい者就業・生活支援センター　担当／山下　ＴＥＬ</a:t>
            </a:r>
            <a:r>
              <a:rPr lang="en-US" altLang="ja-JP" sz="1400" dirty="0" smtClean="0">
                <a:solidFill>
                  <a:sysClr val="windowText" lastClr="000000"/>
                </a:solidFill>
              </a:rPr>
              <a:t>0584-22-5861</a:t>
            </a:r>
            <a:endParaRPr lang="ja-JP" altLang="en-US" sz="1400" dirty="0">
              <a:solidFill>
                <a:sysClr val="windowText" lastClr="000000"/>
              </a:solidFill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240509" y="459224"/>
            <a:ext cx="1292662" cy="4680520"/>
          </a:xfrm>
          <a:prstGeom prst="rect">
            <a:avLst/>
          </a:prstGeom>
          <a:noFill/>
        </p:spPr>
        <p:txBody>
          <a:bodyPr vert="eaVert" wrap="square" rtlCol="0"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ja-JP" altLang="en-US" sz="3600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 Pゴシック体M" pitchFamily="50" charset="-128"/>
                <a:ea typeface="AR Pゴシック体M" pitchFamily="50" charset="-128"/>
              </a:rPr>
              <a:t>精神障がいのある方の</a:t>
            </a:r>
            <a:endParaRPr lang="en-US" altLang="ja-JP" sz="3600" spc="50" dirty="0" smtClean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 Pゴシック体M" pitchFamily="50" charset="-128"/>
              <a:ea typeface="AR Pゴシック体M" pitchFamily="50" charset="-128"/>
            </a:endParaRPr>
          </a:p>
          <a:p>
            <a:r>
              <a:rPr lang="ja-JP" altLang="ja-JP" sz="3600" spc="50" dirty="0" smtClean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 Pゴシック体M" pitchFamily="50" charset="-128"/>
                <a:ea typeface="AR Pゴシック体M" pitchFamily="50" charset="-128"/>
              </a:rPr>
              <a:t>雇用</a:t>
            </a:r>
            <a:r>
              <a:rPr lang="ja-JP" altLang="ja-JP" sz="3600" spc="50" dirty="0">
                <a:ln w="11430"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 Pゴシック体M" pitchFamily="50" charset="-128"/>
                <a:ea typeface="AR Pゴシック体M" pitchFamily="50" charset="-128"/>
              </a:rPr>
              <a:t>推進セミナー</a:t>
            </a:r>
            <a:endParaRPr kumimoji="1" lang="ja-JP" altLang="en-US" sz="3600" spc="50" dirty="0">
              <a:ln w="11430"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30" name="円/楕円 29"/>
          <p:cNvSpPr/>
          <p:nvPr/>
        </p:nvSpPr>
        <p:spPr>
          <a:xfrm>
            <a:off x="6603871" y="80671"/>
            <a:ext cx="1173291" cy="109925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863979" y="2381611"/>
            <a:ext cx="2277244" cy="1597343"/>
          </a:xfrm>
          <a:prstGeom prst="ellipse">
            <a:avLst/>
          </a:prstGeom>
          <a:solidFill>
            <a:schemeClr val="bg1"/>
          </a:solidFill>
          <a:ln>
            <a:solidFill>
              <a:srgbClr val="FF5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000" b="1" u="sng" dirty="0" smtClean="0">
              <a:solidFill>
                <a:schemeClr val="tx1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-143867" y="0"/>
            <a:ext cx="1223411" cy="117992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円/楕円 31"/>
          <p:cNvSpPr/>
          <p:nvPr/>
        </p:nvSpPr>
        <p:spPr>
          <a:xfrm>
            <a:off x="5328950" y="1334900"/>
            <a:ext cx="792088" cy="79208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円/楕円 32"/>
          <p:cNvSpPr/>
          <p:nvPr/>
        </p:nvSpPr>
        <p:spPr>
          <a:xfrm>
            <a:off x="5644807" y="1492564"/>
            <a:ext cx="1988189" cy="206519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4" name="円/楕円 33"/>
          <p:cNvSpPr/>
          <p:nvPr/>
        </p:nvSpPr>
        <p:spPr>
          <a:xfrm>
            <a:off x="863979" y="600233"/>
            <a:ext cx="792354" cy="79420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円/楕円 35"/>
          <p:cNvSpPr/>
          <p:nvPr/>
        </p:nvSpPr>
        <p:spPr>
          <a:xfrm>
            <a:off x="4482646" y="774130"/>
            <a:ext cx="702079" cy="720079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円/楕円 36"/>
          <p:cNvSpPr/>
          <p:nvPr/>
        </p:nvSpPr>
        <p:spPr>
          <a:xfrm>
            <a:off x="2308442" y="198065"/>
            <a:ext cx="500019" cy="44201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円/楕円 37"/>
          <p:cNvSpPr/>
          <p:nvPr/>
        </p:nvSpPr>
        <p:spPr>
          <a:xfrm>
            <a:off x="4568273" y="3790835"/>
            <a:ext cx="972108" cy="972108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0" name="円/楕円 39"/>
          <p:cNvSpPr/>
          <p:nvPr/>
        </p:nvSpPr>
        <p:spPr>
          <a:xfrm>
            <a:off x="6981517" y="3557761"/>
            <a:ext cx="565409" cy="53411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円/楕円 41"/>
          <p:cNvSpPr/>
          <p:nvPr/>
        </p:nvSpPr>
        <p:spPr>
          <a:xfrm>
            <a:off x="5644807" y="4091877"/>
            <a:ext cx="860688" cy="86409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401754" y="6323700"/>
            <a:ext cx="7145172" cy="1939262"/>
          </a:xfrm>
          <a:prstGeom prst="roundRect">
            <a:avLst/>
          </a:prstGeom>
          <a:solidFill>
            <a:srgbClr val="FFFF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ja-JP" altLang="en-US" sz="1600" b="1" dirty="0" smtClean="0">
                <a:solidFill>
                  <a:srgbClr val="00B050"/>
                </a:solidFill>
              </a:rPr>
              <a:t>＜福祉</a:t>
            </a:r>
            <a:r>
              <a:rPr lang="ja-JP" altLang="en-US" sz="1600" b="1" dirty="0">
                <a:solidFill>
                  <a:srgbClr val="00B050"/>
                </a:solidFill>
              </a:rPr>
              <a:t>サービス</a:t>
            </a:r>
            <a:r>
              <a:rPr lang="ja-JP" altLang="en-US" sz="1600" b="1" dirty="0" smtClean="0">
                <a:solidFill>
                  <a:srgbClr val="00B050"/>
                </a:solidFill>
              </a:rPr>
              <a:t>事業所等の</a:t>
            </a:r>
            <a:r>
              <a:rPr lang="ja-JP" altLang="en-US" sz="1600" b="1" dirty="0">
                <a:solidFill>
                  <a:srgbClr val="00B050"/>
                </a:solidFill>
              </a:rPr>
              <a:t>皆様</a:t>
            </a:r>
            <a:r>
              <a:rPr lang="ja-JP" altLang="en-US" sz="1600" b="1" dirty="0" smtClean="0">
                <a:solidFill>
                  <a:srgbClr val="00B050"/>
                </a:solidFill>
              </a:rPr>
              <a:t>へ＞</a:t>
            </a:r>
            <a:endParaRPr lang="en-US" altLang="ja-JP" sz="1600" b="1" dirty="0">
              <a:solidFill>
                <a:srgbClr val="00B050"/>
              </a:solidFill>
            </a:endParaRPr>
          </a:p>
          <a:p>
            <a:pPr algn="ctr"/>
            <a:r>
              <a:rPr lang="ja-JP" altLang="en-US" sz="1600" b="1" dirty="0">
                <a:solidFill>
                  <a:srgbClr val="FF5050"/>
                </a:solidFill>
              </a:rPr>
              <a:t>上記ご案内のよう</a:t>
            </a:r>
            <a:r>
              <a:rPr lang="ja-JP" altLang="en-US" sz="1600" b="1" dirty="0" smtClean="0">
                <a:solidFill>
                  <a:srgbClr val="FF5050"/>
                </a:solidFill>
              </a:rPr>
              <a:t>に精神障がいのある方の雇用推進セミナーを開催します。</a:t>
            </a:r>
            <a:endParaRPr lang="en-US" altLang="ja-JP" sz="1600" b="1" dirty="0" smtClean="0">
              <a:solidFill>
                <a:srgbClr val="FF5050"/>
              </a:solidFill>
            </a:endParaRPr>
          </a:p>
          <a:p>
            <a:r>
              <a:rPr lang="ja-JP" altLang="en-US" sz="1600" b="1" dirty="0" smtClean="0">
                <a:solidFill>
                  <a:srgbClr val="FF5050"/>
                </a:solidFill>
              </a:rPr>
              <a:t>企業、労働関係者、市民、福祉や医療、教育関係機関、行政等、幅広い方々にご参加いただくセミナーとなります。</a:t>
            </a:r>
            <a:endParaRPr lang="en-US" altLang="ja-JP" sz="1600" b="1" dirty="0" smtClean="0">
              <a:solidFill>
                <a:srgbClr val="FF5050"/>
              </a:solidFill>
            </a:endParaRPr>
          </a:p>
          <a:p>
            <a:pPr algn="ctr"/>
            <a:r>
              <a:rPr lang="ja-JP" altLang="en-US" sz="1600" b="1" smtClean="0">
                <a:solidFill>
                  <a:srgbClr val="FF5050"/>
                </a:solidFill>
              </a:rPr>
              <a:t>多くの皆さんに障</a:t>
            </a:r>
            <a:r>
              <a:rPr lang="ja-JP" altLang="en-US" sz="1600" b="1" dirty="0" smtClean="0">
                <a:solidFill>
                  <a:srgbClr val="FF5050"/>
                </a:solidFill>
              </a:rPr>
              <a:t>がいのある方たちの活動をご紹介できるいい機会となります。</a:t>
            </a:r>
            <a:endParaRPr lang="en-US" altLang="ja-JP" sz="1600" b="1" dirty="0" smtClean="0">
              <a:solidFill>
                <a:srgbClr val="FF5050"/>
              </a:solidFill>
            </a:endParaRPr>
          </a:p>
          <a:p>
            <a:r>
              <a:rPr lang="ja-JP" altLang="en-US" sz="1600" b="1" dirty="0" smtClean="0">
                <a:solidFill>
                  <a:srgbClr val="FF5050"/>
                </a:solidFill>
              </a:rPr>
              <a:t>セミナー開催前に販売や展示コーナー設けますので希望される事業所は下記のようにＦＡＸにて申し込みをお願い致します。</a:t>
            </a:r>
            <a:endParaRPr lang="en-US" altLang="ja-JP" sz="1600" b="1" dirty="0">
              <a:solidFill>
                <a:srgbClr val="FF5050"/>
              </a:solidFill>
            </a:endParaRPr>
          </a:p>
          <a:p>
            <a:pPr lvl="0" algn="ctr"/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 Pゴシック体M" pitchFamily="50" charset="-128"/>
              <a:ea typeface="AR Pゴシック体M" pitchFamily="50" charset="-128"/>
            </a:endParaRPr>
          </a:p>
          <a:p>
            <a:pPr lvl="0" algn="ctr"/>
            <a:endParaRPr lang="en-US" altLang="ja-JP" sz="1600" dirty="0" smtClean="0">
              <a:solidFill>
                <a:schemeClr val="tx1">
                  <a:lumMod val="85000"/>
                  <a:lumOff val="15000"/>
                </a:schemeClr>
              </a:solidFill>
              <a:latin typeface="AR Pゴシック体M" pitchFamily="50" charset="-128"/>
              <a:ea typeface="AR Pゴシック体M" pitchFamily="50" charset="-128"/>
            </a:endParaRPr>
          </a:p>
        </p:txBody>
      </p:sp>
      <p:sp>
        <p:nvSpPr>
          <p:cNvPr id="22" name="円/楕円 21"/>
          <p:cNvSpPr/>
          <p:nvPr/>
        </p:nvSpPr>
        <p:spPr>
          <a:xfrm>
            <a:off x="5976813" y="459225"/>
            <a:ext cx="684285" cy="674944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60189" y="5742682"/>
            <a:ext cx="690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 P丸ゴシック体E" pitchFamily="50" charset="-128"/>
                <a:ea typeface="AR P丸ゴシック体E" pitchFamily="50" charset="-128"/>
              </a:rPr>
              <a:t>大垣市情報工房</a:t>
            </a:r>
            <a:r>
              <a:rPr lang="ja-JP" alt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 P丸ゴシック体E" pitchFamily="50" charset="-128"/>
                <a:ea typeface="AR P丸ゴシック体E" pitchFamily="50" charset="-128"/>
              </a:rPr>
              <a:t> </a:t>
            </a:r>
            <a:r>
              <a:rPr lang="ja-JP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 P丸ゴシック体E" pitchFamily="50" charset="-128"/>
                <a:ea typeface="AR P丸ゴシック体E" pitchFamily="50" charset="-128"/>
              </a:rPr>
              <a:t> </a:t>
            </a:r>
            <a:r>
              <a:rPr kumimoji="1" lang="ja-JP" alt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 P丸ゴシック体E" pitchFamily="50" charset="-128"/>
                <a:ea typeface="AR P丸ゴシック体E" pitchFamily="50" charset="-128"/>
              </a:rPr>
              <a:t>５階 スインクホール</a:t>
            </a:r>
            <a:endParaRPr kumimoji="1" lang="en-US" altLang="ja-JP" sz="2000" dirty="0" smtClean="0">
              <a:solidFill>
                <a:schemeClr val="tx1">
                  <a:lumMod val="65000"/>
                  <a:lumOff val="35000"/>
                </a:schemeClr>
              </a:solidFill>
              <a:latin typeface="AR P丸ゴシック体E" pitchFamily="50" charset="-128"/>
              <a:ea typeface="AR P丸ゴシック体E" pitchFamily="50" charset="-128"/>
            </a:endParaRPr>
          </a:p>
          <a:p>
            <a:pPr algn="ctr"/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（</a:t>
            </a:r>
            <a:r>
              <a:rPr lang="ja-JP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大垣市小野</a:t>
            </a: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4</a:t>
            </a:r>
            <a:r>
              <a:rPr lang="ja-JP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丁目</a:t>
            </a: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35</a:t>
            </a:r>
            <a:r>
              <a:rPr lang="ja-JP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番地</a:t>
            </a:r>
            <a:r>
              <a:rPr lang="en-US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10</a:t>
            </a:r>
            <a:r>
              <a:rPr lang="ja-JP" altLang="ja-JP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　</a:t>
            </a:r>
            <a:r>
              <a:rPr lang="en-US" altLang="ja-JP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TEL：0584-75-7000</a:t>
            </a:r>
            <a:r>
              <a:rPr lang="ja-JP" altLang="en-US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）</a:t>
            </a:r>
            <a:endParaRPr kumimoji="1" lang="ja-JP" altLang="en-US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1754" y="1492564"/>
            <a:ext cx="2525845" cy="76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1600" b="1" dirty="0" smtClean="0">
              <a:solidFill>
                <a:srgbClr val="FF7C80"/>
              </a:solidFill>
            </a:endParaRPr>
          </a:p>
        </p:txBody>
      </p:sp>
      <p:sp>
        <p:nvSpPr>
          <p:cNvPr id="4" name="円/楕円 3"/>
          <p:cNvSpPr/>
          <p:nvPr/>
        </p:nvSpPr>
        <p:spPr>
          <a:xfrm>
            <a:off x="467839" y="774130"/>
            <a:ext cx="1403794" cy="1299389"/>
          </a:xfrm>
          <a:prstGeom prst="ellipse">
            <a:avLst/>
          </a:prstGeom>
          <a:solidFill>
            <a:srgbClr val="FF993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36810" y="1084650"/>
            <a:ext cx="18958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chemeClr val="bg1"/>
                </a:solidFill>
              </a:rPr>
              <a:t>参加無料</a:t>
            </a:r>
            <a:endParaRPr kumimoji="1" lang="en-US" altLang="ja-JP" sz="2000" b="1" dirty="0" smtClean="0">
              <a:solidFill>
                <a:schemeClr val="bg1"/>
              </a:solidFill>
            </a:endParaRPr>
          </a:p>
          <a:p>
            <a:pPr algn="ctr"/>
            <a:r>
              <a:rPr kumimoji="1" lang="ja-JP" altLang="en-US" sz="1200" b="1" dirty="0" smtClean="0">
                <a:solidFill>
                  <a:srgbClr val="FFFF00"/>
                </a:solidFill>
              </a:rPr>
              <a:t>事前申込み制</a:t>
            </a:r>
            <a:endParaRPr kumimoji="1" lang="ja-JP" altLang="en-US" sz="1200" b="1" dirty="0">
              <a:solidFill>
                <a:srgbClr val="FFFF00"/>
              </a:solidFill>
            </a:endParaRPr>
          </a:p>
        </p:txBody>
      </p:sp>
      <p:sp>
        <p:nvSpPr>
          <p:cNvPr id="26" name="円/楕円 25"/>
          <p:cNvSpPr/>
          <p:nvPr/>
        </p:nvSpPr>
        <p:spPr>
          <a:xfrm>
            <a:off x="4568273" y="2381610"/>
            <a:ext cx="2848700" cy="2489845"/>
          </a:xfrm>
          <a:prstGeom prst="ellipse">
            <a:avLst/>
          </a:prstGeom>
          <a:ln w="571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b="1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835731"/>
              </p:ext>
            </p:extLst>
          </p:nvPr>
        </p:nvGraphicFramePr>
        <p:xfrm>
          <a:off x="335595" y="8776890"/>
          <a:ext cx="7102489" cy="1236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7021"/>
                <a:gridCol w="1586987"/>
                <a:gridCol w="1419093"/>
                <a:gridCol w="2088232"/>
                <a:gridCol w="1491156"/>
              </a:tblGrid>
              <a:tr h="321640">
                <a:tc>
                  <a:txBody>
                    <a:bodyPr/>
                    <a:lstStyle/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所　属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担当者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何を販売するか</a:t>
                      </a:r>
                      <a:endParaRPr kumimoji="1" lang="ja-JP" alt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担当者連絡先</a:t>
                      </a:r>
                      <a:endParaRPr kumimoji="1" lang="ja-JP" altLang="en-US" sz="1200" dirty="0"/>
                    </a:p>
                  </a:txBody>
                  <a:tcPr anchor="ctr"/>
                </a:tc>
              </a:tr>
              <a:tr h="42085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 smtClean="0"/>
                        <a:t>販売</a:t>
                      </a:r>
                      <a:endParaRPr kumimoji="1" lang="ja-JP" altLang="en-US" sz="1200" dirty="0"/>
                    </a:p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432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 smtClean="0"/>
                        <a:t>展示</a:t>
                      </a:r>
                    </a:p>
                    <a:p>
                      <a:pPr algn="ctr"/>
                      <a:endParaRPr kumimoji="1" lang="ja-JP" altLang="en-US" sz="1200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テキスト ボックス 8"/>
          <p:cNvSpPr txBox="1"/>
          <p:nvPr/>
        </p:nvSpPr>
        <p:spPr>
          <a:xfrm>
            <a:off x="401754" y="8469113"/>
            <a:ext cx="68624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販売・展示申し込みはこちらからお願いいたします↓　　ＦＡＸ　０５８４－７１－８２００</a:t>
            </a:r>
            <a:endParaRPr kumimoji="1" lang="ja-JP" altLang="en-US" sz="1400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482647" y="2525162"/>
            <a:ext cx="306428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＜販売コーナー＞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各事業所で搬入、搬出、会計を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お願い致します。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endParaRPr lang="en-US" altLang="ja-JP" sz="1200" b="1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＜展示コーナー＞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各事業所で展示準備、撤収を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400" b="1" dirty="0" smtClean="0">
                <a:solidFill>
                  <a:sysClr val="windowText" lastClr="000000"/>
                </a:solidFill>
              </a:rPr>
              <a:t>お願い致します。</a:t>
            </a:r>
            <a:endParaRPr lang="en-US" altLang="ja-JP" sz="1400" b="1" dirty="0" smtClean="0">
              <a:solidFill>
                <a:sysClr val="windowText" lastClr="000000"/>
              </a:solidFill>
            </a:endParaRPr>
          </a:p>
          <a:p>
            <a:pPr algn="ctr"/>
            <a:endParaRPr lang="ja-JP" altLang="en-US" sz="1200" b="1" dirty="0">
              <a:solidFill>
                <a:sysClr val="windowText" lastClr="00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31966" y="2873952"/>
            <a:ext cx="2091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b="1" u="sng" dirty="0"/>
              <a:t>販売・展示時間</a:t>
            </a:r>
            <a:endParaRPr lang="en-US" altLang="ja-JP" b="1" u="sng" dirty="0"/>
          </a:p>
          <a:p>
            <a:pPr algn="ctr"/>
            <a:r>
              <a:rPr lang="ja-JP" altLang="en-US" b="1" u="sng" dirty="0"/>
              <a:t>１１：３０</a:t>
            </a:r>
            <a:r>
              <a:rPr lang="ja-JP" altLang="en-US" b="1" u="sng" dirty="0" smtClean="0"/>
              <a:t>～１３：１５</a:t>
            </a:r>
            <a:endParaRPr lang="en-US" altLang="ja-JP" b="1" u="sng" dirty="0"/>
          </a:p>
        </p:txBody>
      </p:sp>
      <p:sp>
        <p:nvSpPr>
          <p:cNvPr id="14" name="円形吹き出し 13"/>
          <p:cNvSpPr/>
          <p:nvPr/>
        </p:nvSpPr>
        <p:spPr>
          <a:xfrm>
            <a:off x="4622773" y="1710779"/>
            <a:ext cx="2391080" cy="973747"/>
          </a:xfrm>
          <a:prstGeom prst="wedgeEllipseCallout">
            <a:avLst>
              <a:gd name="adj1" fmla="val -27827"/>
              <a:gd name="adj2" fmla="val 70945"/>
            </a:avLst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 smtClean="0">
                <a:solidFill>
                  <a:srgbClr val="002060"/>
                </a:solidFill>
              </a:rPr>
              <a:t>無料コーヒーを</a:t>
            </a:r>
            <a:endParaRPr kumimoji="1" lang="en-US" altLang="ja-JP" sz="1600" b="1" dirty="0" smtClean="0">
              <a:solidFill>
                <a:srgbClr val="002060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rgbClr val="002060"/>
                </a:solidFill>
              </a:rPr>
              <a:t>ご用意して</a:t>
            </a:r>
            <a:endParaRPr kumimoji="1" lang="en-US" altLang="ja-JP" sz="1600" b="1" dirty="0" smtClean="0">
              <a:solidFill>
                <a:srgbClr val="002060"/>
              </a:solidFill>
            </a:endParaRPr>
          </a:p>
          <a:p>
            <a:pPr algn="ctr"/>
            <a:r>
              <a:rPr kumimoji="1" lang="ja-JP" altLang="en-US" sz="1600" b="1" dirty="0" smtClean="0">
                <a:solidFill>
                  <a:srgbClr val="002060"/>
                </a:solidFill>
              </a:rPr>
              <a:t>おります！</a:t>
            </a:r>
          </a:p>
        </p:txBody>
      </p:sp>
      <p:pic>
        <p:nvPicPr>
          <p:cNvPr id="15" name="図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86682">
            <a:off x="2385685" y="3352482"/>
            <a:ext cx="944673" cy="94467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3214" b="96071" l="4048" r="97857">
                        <a14:foregroundMark x1="34048" y1="23929" x2="50476" y2="11071"/>
                        <a14:foregroundMark x1="37143" y1="13214" x2="62619" y2="11071"/>
                        <a14:foregroundMark x1="48571" y1="10357" x2="54762" y2="9286"/>
                        <a14:foregroundMark x1="64286" y1="11786" x2="73095" y2="29643"/>
                        <a14:foregroundMark x1="81905" y1="56071" x2="60476" y2="86071"/>
                        <a14:foregroundMark x1="30476" y1="38929" x2="25238" y2="64286"/>
                        <a14:foregroundMark x1="32619" y1="73929" x2="56429" y2="87500"/>
                        <a14:foregroundMark x1="44524" y1="9643" x2="54762" y2="9643"/>
                        <a14:foregroundMark x1="41190" y1="12500" x2="59762" y2="9286"/>
                        <a14:backgroundMark x1="31905" y1="11071" x2="9524" y2="37857"/>
                        <a14:backgroundMark x1="16905" y1="67143" x2="20952" y2="83571"/>
                        <a14:backgroundMark x1="26429" y1="33571" x2="27619" y2="35000"/>
                        <a14:backgroundMark x1="71905" y1="9286" x2="87143" y2="43929"/>
                        <a14:backgroundMark x1="92143" y1="67857" x2="83333" y2="91429"/>
                        <a14:backgroundMark x1="57381" y1="5714" x2="39762" y2="5714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66713" y="2126988"/>
            <a:ext cx="1341822" cy="8945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17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 w="57150"/>
      </a:spPr>
      <a:bodyPr rtlCol="0" anchor="ctr"/>
      <a:lstStyle>
        <a:defPPr algn="ctr">
          <a:defRPr kumimoji="1" sz="1600" b="1" dirty="0" smtClean="0">
            <a:solidFill>
              <a:srgbClr val="FF5050"/>
            </a:solidFill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1021</TotalTime>
  <Words>225</Words>
  <Application>Microsoft Office PowerPoint</Application>
  <PresentationFormat>ユーザー設定</PresentationFormat>
  <Paragraphs>35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2018.11.22（木） 13：30～16：00（受付13：00～）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marina</dc:creator>
  <cp:lastModifiedBy>marina</cp:lastModifiedBy>
  <cp:revision>132</cp:revision>
  <cp:lastPrinted>2018-09-22T02:26:21Z</cp:lastPrinted>
  <dcterms:created xsi:type="dcterms:W3CDTF">2017-06-01T00:10:27Z</dcterms:created>
  <dcterms:modified xsi:type="dcterms:W3CDTF">2018-10-01T02:16:40Z</dcterms:modified>
</cp:coreProperties>
</file>