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7777163" cy="109093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FF99"/>
    <a:srgbClr val="FF9933"/>
    <a:srgbClr val="FF9999"/>
    <a:srgbClr val="FF5050"/>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583" autoAdjust="0"/>
  </p:normalViewPr>
  <p:slideViewPr>
    <p:cSldViewPr>
      <p:cViewPr>
        <p:scale>
          <a:sx n="84" d="100"/>
          <a:sy n="84" d="100"/>
        </p:scale>
        <p:origin x="-1332" y="2040"/>
      </p:cViewPr>
      <p:guideLst>
        <p:guide orient="horz" pos="3437"/>
        <p:guide pos="245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2922"/>
          </a:xfrm>
          <a:prstGeom prst="rect">
            <a:avLst/>
          </a:prstGeom>
        </p:spPr>
        <p:txBody>
          <a:bodyPr vert="horz" lIns="90727" tIns="45363" rIns="90727" bIns="4536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1"/>
            <a:ext cx="2918831" cy="492922"/>
          </a:xfrm>
          <a:prstGeom prst="rect">
            <a:avLst/>
          </a:prstGeom>
        </p:spPr>
        <p:txBody>
          <a:bodyPr vert="horz" lIns="90727" tIns="45363" rIns="90727" bIns="45363" rtlCol="0"/>
          <a:lstStyle>
            <a:lvl1pPr algn="r">
              <a:defRPr sz="1200"/>
            </a:lvl1pPr>
          </a:lstStyle>
          <a:p>
            <a:fld id="{4C80D40A-84D1-4F25-BB25-B67396151ADA}" type="datetimeFigureOut">
              <a:rPr kumimoji="1" lang="ja-JP" altLang="en-US" smtClean="0"/>
              <a:t>2018/9/20</a:t>
            </a:fld>
            <a:endParaRPr kumimoji="1" lang="ja-JP" altLang="en-US"/>
          </a:p>
        </p:txBody>
      </p:sp>
      <p:sp>
        <p:nvSpPr>
          <p:cNvPr id="4" name="スライド イメージ プレースホルダー 3"/>
          <p:cNvSpPr>
            <a:spLocks noGrp="1" noRot="1" noChangeAspect="1"/>
          </p:cNvSpPr>
          <p:nvPr>
            <p:ph type="sldImg" idx="2"/>
          </p:nvPr>
        </p:nvSpPr>
        <p:spPr>
          <a:xfrm>
            <a:off x="2049463" y="741363"/>
            <a:ext cx="2636837" cy="3698875"/>
          </a:xfrm>
          <a:prstGeom prst="rect">
            <a:avLst/>
          </a:prstGeom>
          <a:noFill/>
          <a:ln w="12700">
            <a:solidFill>
              <a:prstClr val="black"/>
            </a:solidFill>
          </a:ln>
        </p:spPr>
        <p:txBody>
          <a:bodyPr vert="horz" lIns="90727" tIns="45363" rIns="90727" bIns="45363" rtlCol="0" anchor="ctr"/>
          <a:lstStyle/>
          <a:p>
            <a:endParaRPr lang="ja-JP" altLang="en-US"/>
          </a:p>
        </p:txBody>
      </p:sp>
      <p:sp>
        <p:nvSpPr>
          <p:cNvPr id="5" name="ノート プレースホルダー 4"/>
          <p:cNvSpPr>
            <a:spLocks noGrp="1"/>
          </p:cNvSpPr>
          <p:nvPr>
            <p:ph type="body" sz="quarter" idx="3"/>
          </p:nvPr>
        </p:nvSpPr>
        <p:spPr>
          <a:xfrm>
            <a:off x="673577" y="4686696"/>
            <a:ext cx="5388610" cy="4439448"/>
          </a:xfrm>
          <a:prstGeom prst="rect">
            <a:avLst/>
          </a:prstGeom>
        </p:spPr>
        <p:txBody>
          <a:bodyPr vert="horz" lIns="90727" tIns="45363" rIns="90727" bIns="4536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817"/>
            <a:ext cx="2918831" cy="492921"/>
          </a:xfrm>
          <a:prstGeom prst="rect">
            <a:avLst/>
          </a:prstGeom>
        </p:spPr>
        <p:txBody>
          <a:bodyPr vert="horz" lIns="90727" tIns="45363" rIns="90727" bIns="4536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817"/>
            <a:ext cx="2918831" cy="492921"/>
          </a:xfrm>
          <a:prstGeom prst="rect">
            <a:avLst/>
          </a:prstGeom>
        </p:spPr>
        <p:txBody>
          <a:bodyPr vert="horz" lIns="90727" tIns="45363" rIns="90727" bIns="45363" rtlCol="0" anchor="b"/>
          <a:lstStyle>
            <a:lvl1pPr algn="r">
              <a:defRPr sz="1200"/>
            </a:lvl1pPr>
          </a:lstStyle>
          <a:p>
            <a:fld id="{27002333-E12E-41B1-BFC9-A6B7E85986B3}" type="slidenum">
              <a:rPr kumimoji="1" lang="ja-JP" altLang="en-US" smtClean="0"/>
              <a:t>‹#›</a:t>
            </a:fld>
            <a:endParaRPr kumimoji="1" lang="ja-JP" altLang="en-US"/>
          </a:p>
        </p:txBody>
      </p:sp>
    </p:spTree>
    <p:extLst>
      <p:ext uri="{BB962C8B-B14F-4D97-AF65-F5344CB8AC3E}">
        <p14:creationId xmlns:p14="http://schemas.microsoft.com/office/powerpoint/2010/main" val="17320149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smtClean="0">
              <a:latin typeface="AR Pゴシック体M" pitchFamily="50" charset="-128"/>
              <a:ea typeface="AR Pゴシック体M" pitchFamily="50" charset="-128"/>
            </a:endParaRPr>
          </a:p>
        </p:txBody>
      </p:sp>
      <p:sp>
        <p:nvSpPr>
          <p:cNvPr id="4" name="スライド番号プレースホルダー 3"/>
          <p:cNvSpPr>
            <a:spLocks noGrp="1"/>
          </p:cNvSpPr>
          <p:nvPr>
            <p:ph type="sldNum" sz="quarter" idx="10"/>
          </p:nvPr>
        </p:nvSpPr>
        <p:spPr/>
        <p:txBody>
          <a:bodyPr/>
          <a:lstStyle/>
          <a:p>
            <a:fld id="{27002333-E12E-41B1-BFC9-A6B7E85986B3}" type="slidenum">
              <a:rPr kumimoji="1" lang="ja-JP" altLang="en-US" smtClean="0"/>
              <a:t>1</a:t>
            </a:fld>
            <a:endParaRPr kumimoji="1" lang="ja-JP" altLang="en-US"/>
          </a:p>
        </p:txBody>
      </p:sp>
    </p:spTree>
    <p:extLst>
      <p:ext uri="{BB962C8B-B14F-4D97-AF65-F5344CB8AC3E}">
        <p14:creationId xmlns:p14="http://schemas.microsoft.com/office/powerpoint/2010/main" val="1318418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83288" y="3388955"/>
            <a:ext cx="6610589" cy="233842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166575" y="6181936"/>
            <a:ext cx="5444014" cy="27879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638443" y="436880"/>
            <a:ext cx="1749862" cy="9308259"/>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88858" y="436880"/>
            <a:ext cx="5119966" cy="9308259"/>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14343" y="7010236"/>
            <a:ext cx="6610589" cy="2166708"/>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14343" y="4623828"/>
            <a:ext cx="6610589" cy="238640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88858" y="2545505"/>
            <a:ext cx="3434914" cy="71996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953391" y="2545505"/>
            <a:ext cx="3434914" cy="71996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88858" y="2441967"/>
            <a:ext cx="3436264" cy="101769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88858" y="3459664"/>
            <a:ext cx="3436264" cy="628547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950691" y="2441967"/>
            <a:ext cx="3437614" cy="101769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950691" y="3459664"/>
            <a:ext cx="3437614" cy="628547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88860" y="434351"/>
            <a:ext cx="2558633" cy="1848521"/>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040655" y="434353"/>
            <a:ext cx="4347650" cy="931078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88860" y="2282874"/>
            <a:ext cx="2558633" cy="746226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524378" y="7636511"/>
            <a:ext cx="4666298" cy="901533"/>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524378" y="974765"/>
            <a:ext cx="4666298" cy="654558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524378" y="8538043"/>
            <a:ext cx="4666298" cy="128032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2018/9/20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88859" y="436879"/>
            <a:ext cx="6999447" cy="1818216"/>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88859" y="2545505"/>
            <a:ext cx="6999447" cy="7199634"/>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88859" y="10111305"/>
            <a:ext cx="1814671" cy="580820"/>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2018/9/20</a:t>
            </a:fld>
            <a:endParaRPr kumimoji="1" lang="ja-JP" altLang="en-US"/>
          </a:p>
        </p:txBody>
      </p:sp>
      <p:sp>
        <p:nvSpPr>
          <p:cNvPr id="5" name="フッター プレースホルダ 4"/>
          <p:cNvSpPr>
            <a:spLocks noGrp="1"/>
          </p:cNvSpPr>
          <p:nvPr>
            <p:ph type="ftr" sz="quarter" idx="3"/>
          </p:nvPr>
        </p:nvSpPr>
        <p:spPr>
          <a:xfrm>
            <a:off x="2657198" y="10111305"/>
            <a:ext cx="2462768" cy="58082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573635" y="10111305"/>
            <a:ext cx="1814671" cy="580820"/>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4.png"/><Relationship Id="rId7"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9.png"/><Relationship Id="rId4" Type="http://schemas.openxmlformats.org/officeDocument/2006/relationships/image" Target="../media/image5.jpg"/><Relationship Id="rId9"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秋, 葉, カラフル, 紅葉, 秋の色, 黄金の秋, カエデの葉, ハンノキの葉, 背景"/>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36" y="-87656"/>
            <a:ext cx="7815400" cy="5179461"/>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565147" y="5454650"/>
            <a:ext cx="6635801" cy="1938992"/>
          </a:xfrm>
          <a:prstGeom prst="rect">
            <a:avLst/>
          </a:prstGeom>
          <a:ln w="38100">
            <a:solidFill>
              <a:srgbClr val="FF7C80"/>
            </a:solidFill>
          </a:ln>
        </p:spPr>
        <p:style>
          <a:lnRef idx="2">
            <a:schemeClr val="accent2"/>
          </a:lnRef>
          <a:fillRef idx="1">
            <a:schemeClr val="lt1"/>
          </a:fillRef>
          <a:effectRef idx="0">
            <a:schemeClr val="accent2"/>
          </a:effectRef>
          <a:fontRef idx="minor">
            <a:schemeClr val="dk1"/>
          </a:fontRef>
        </p:style>
        <p:txBody>
          <a:bodyPr wrap="square" rtlCol="0" anchor="t">
            <a:spAutoFit/>
          </a:bodyPr>
          <a:lstStyle/>
          <a:p>
            <a:r>
              <a:rPr lang="ja-JP" altLang="en-US" sz="1200" dirty="0" smtClean="0">
                <a:latin typeface="AR Pゴシック体M" pitchFamily="50" charset="-128"/>
                <a:ea typeface="AR Pゴシック体M" pitchFamily="50" charset="-128"/>
              </a:rPr>
              <a:t>平成３０年４月から障害者雇用促進法の一部が改正され、障害者雇用義務の</a:t>
            </a:r>
            <a:endParaRPr lang="en-US" altLang="ja-JP" sz="1200" dirty="0" smtClean="0">
              <a:latin typeface="AR Pゴシック体M" pitchFamily="50" charset="-128"/>
              <a:ea typeface="AR Pゴシック体M" pitchFamily="50" charset="-128"/>
            </a:endParaRPr>
          </a:p>
          <a:p>
            <a:r>
              <a:rPr lang="ja-JP" altLang="en-US" sz="1200" dirty="0">
                <a:latin typeface="AR Pゴシック体M" pitchFamily="50" charset="-128"/>
                <a:ea typeface="AR Pゴシック体M" pitchFamily="50" charset="-128"/>
              </a:rPr>
              <a:t>対象</a:t>
            </a:r>
            <a:r>
              <a:rPr lang="ja-JP" altLang="en-US" sz="1200" dirty="0" smtClean="0">
                <a:latin typeface="AR Pゴシック体M" pitchFamily="50" charset="-128"/>
                <a:ea typeface="AR Pゴシック体M" pitchFamily="50" charset="-128"/>
              </a:rPr>
              <a:t>に精神障害者が加わりました。あわせて法定雇用率も変わりました。</a:t>
            </a:r>
            <a:endParaRPr lang="en-US" altLang="ja-JP" sz="1200" dirty="0" smtClean="0">
              <a:latin typeface="AR Pゴシック体M" pitchFamily="50" charset="-128"/>
              <a:ea typeface="AR Pゴシック体M" pitchFamily="50" charset="-128"/>
            </a:endParaRPr>
          </a:p>
          <a:p>
            <a:r>
              <a:rPr lang="ja-JP" altLang="en-US" sz="1200" dirty="0">
                <a:latin typeface="AR Pゴシック体M" pitchFamily="50" charset="-128"/>
                <a:ea typeface="AR Pゴシック体M" pitchFamily="50" charset="-128"/>
              </a:rPr>
              <a:t>企業</a:t>
            </a:r>
            <a:r>
              <a:rPr lang="ja-JP" altLang="en-US" sz="1200" dirty="0" smtClean="0">
                <a:latin typeface="AR Pゴシック体M" pitchFamily="50" charset="-128"/>
                <a:ea typeface="AR Pゴシック体M" pitchFamily="50" charset="-128"/>
              </a:rPr>
              <a:t>の声として「精神に障がいのある方を雇用するに当たり働きやすい</a:t>
            </a:r>
            <a:endParaRPr lang="en-US" altLang="ja-JP" sz="1200" dirty="0" smtClean="0">
              <a:latin typeface="AR Pゴシック体M" pitchFamily="50" charset="-128"/>
              <a:ea typeface="AR Pゴシック体M" pitchFamily="50" charset="-128"/>
            </a:endParaRPr>
          </a:p>
          <a:p>
            <a:r>
              <a:rPr lang="ja-JP" altLang="en-US" sz="1200" dirty="0">
                <a:latin typeface="AR Pゴシック体M" pitchFamily="50" charset="-128"/>
                <a:ea typeface="AR Pゴシック体M" pitchFamily="50" charset="-128"/>
              </a:rPr>
              <a:t>職場</a:t>
            </a:r>
            <a:r>
              <a:rPr lang="ja-JP" altLang="en-US" sz="1200" dirty="0" smtClean="0">
                <a:latin typeface="AR Pゴシック体M" pitchFamily="50" charset="-128"/>
                <a:ea typeface="AR Pゴシック体M" pitchFamily="50" charset="-128"/>
              </a:rPr>
              <a:t>環境をどのように整備したらいいの？」　当事者の声</a:t>
            </a:r>
            <a:r>
              <a:rPr lang="ja-JP" altLang="en-US" sz="1200" smtClean="0">
                <a:latin typeface="AR Pゴシック体M" pitchFamily="50" charset="-128"/>
                <a:ea typeface="AR Pゴシック体M" pitchFamily="50" charset="-128"/>
              </a:rPr>
              <a:t>と</a:t>
            </a:r>
            <a:r>
              <a:rPr lang="ja-JP" altLang="en-US" sz="1200" smtClean="0">
                <a:latin typeface="AR Pゴシック体M" pitchFamily="50" charset="-128"/>
                <a:ea typeface="AR Pゴシック体M" pitchFamily="50" charset="-128"/>
              </a:rPr>
              <a:t>して</a:t>
            </a:r>
            <a:r>
              <a:rPr lang="ja-JP" altLang="en-US" sz="1200">
                <a:latin typeface="AR Pゴシック体M" pitchFamily="50" charset="-128"/>
                <a:ea typeface="AR Pゴシック体M" pitchFamily="50" charset="-128"/>
              </a:rPr>
              <a:t>「</a:t>
            </a:r>
            <a:r>
              <a:rPr lang="ja-JP" altLang="en-US" sz="1200" smtClean="0">
                <a:latin typeface="AR Pゴシック体M" pitchFamily="50" charset="-128"/>
                <a:ea typeface="AR Pゴシック体M" pitchFamily="50" charset="-128"/>
              </a:rPr>
              <a:t>精神障</a:t>
            </a:r>
            <a:r>
              <a:rPr lang="ja-JP" altLang="en-US" sz="1200" dirty="0" smtClean="0">
                <a:latin typeface="AR Pゴシック体M" pitchFamily="50" charset="-128"/>
                <a:ea typeface="AR Pゴシック体M" pitchFamily="50" charset="-128"/>
              </a:rPr>
              <a:t>がいがあっても、</a:t>
            </a:r>
            <a:endParaRPr lang="en-US" altLang="ja-JP" sz="1200" dirty="0" smtClean="0">
              <a:latin typeface="AR Pゴシック体M" pitchFamily="50" charset="-128"/>
              <a:ea typeface="AR Pゴシック体M" pitchFamily="50" charset="-128"/>
            </a:endParaRPr>
          </a:p>
          <a:p>
            <a:r>
              <a:rPr lang="ja-JP" altLang="en-US" sz="1200" dirty="0" smtClean="0">
                <a:latin typeface="AR Pゴシック体M" pitchFamily="50" charset="-128"/>
                <a:ea typeface="AR Pゴシック体M" pitchFamily="50" charset="-128"/>
              </a:rPr>
              <a:t>活躍できる仕事がしたい</a:t>
            </a:r>
            <a:r>
              <a:rPr lang="ja-JP" altLang="en-US" sz="1200" dirty="0">
                <a:latin typeface="AR Pゴシック体M" pitchFamily="50" charset="-128"/>
                <a:ea typeface="AR Pゴシック体M" pitchFamily="50" charset="-128"/>
              </a:rPr>
              <a:t>。</a:t>
            </a:r>
            <a:r>
              <a:rPr lang="ja-JP" altLang="en-US" sz="1200" dirty="0" smtClean="0">
                <a:latin typeface="AR Pゴシック体M" pitchFamily="50" charset="-128"/>
                <a:ea typeface="AR Pゴシック体M" pitchFamily="50" charset="-128"/>
              </a:rPr>
              <a:t>会社から配慮をいただきながら自分らしく働きたい」等。</a:t>
            </a:r>
            <a:endParaRPr lang="en-US" altLang="ja-JP" sz="1200" dirty="0" smtClean="0">
              <a:latin typeface="AR Pゴシック体M" pitchFamily="50" charset="-128"/>
              <a:ea typeface="AR Pゴシック体M" pitchFamily="50" charset="-128"/>
            </a:endParaRPr>
          </a:p>
          <a:p>
            <a:r>
              <a:rPr lang="ja-JP" altLang="en-US" sz="1200" dirty="0" smtClean="0">
                <a:latin typeface="AR Pゴシック体M" pitchFamily="50" charset="-128"/>
                <a:ea typeface="AR Pゴシック体M" pitchFamily="50" charset="-128"/>
              </a:rPr>
              <a:t>企業や当事者の声をお聴きする中で、まずは“精神障がい”について正しく理解したいと</a:t>
            </a:r>
            <a:endParaRPr lang="en-US" altLang="ja-JP" sz="1200" dirty="0" smtClean="0">
              <a:latin typeface="AR Pゴシック体M" pitchFamily="50" charset="-128"/>
              <a:ea typeface="AR Pゴシック体M" pitchFamily="50" charset="-128"/>
            </a:endParaRPr>
          </a:p>
          <a:p>
            <a:r>
              <a:rPr lang="ja-JP" altLang="en-US" sz="1200" dirty="0" smtClean="0">
                <a:latin typeface="AR Pゴシック体M" pitchFamily="50" charset="-128"/>
                <a:ea typeface="AR Pゴシック体M" pitchFamily="50" charset="-128"/>
              </a:rPr>
              <a:t>思います</a:t>
            </a:r>
            <a:r>
              <a:rPr lang="ja-JP" altLang="en-US" sz="1200" dirty="0">
                <a:latin typeface="AR Pゴシック体M" pitchFamily="50" charset="-128"/>
                <a:ea typeface="AR Pゴシック体M" pitchFamily="50" charset="-128"/>
              </a:rPr>
              <a:t>。</a:t>
            </a:r>
            <a:r>
              <a:rPr lang="ja-JP" altLang="en-US" sz="1200" dirty="0" smtClean="0">
                <a:latin typeface="AR Pゴシック体M" pitchFamily="50" charset="-128"/>
                <a:ea typeface="AR Pゴシック体M" pitchFamily="50" charset="-128"/>
              </a:rPr>
              <a:t>そこでこのセミナーでは精神障がいのある方を継続雇用されておられる</a:t>
            </a:r>
            <a:endParaRPr lang="en-US" altLang="ja-JP" sz="1200" dirty="0" smtClean="0">
              <a:latin typeface="AR Pゴシック体M" pitchFamily="50" charset="-128"/>
              <a:ea typeface="AR Pゴシック体M" pitchFamily="50" charset="-128"/>
            </a:endParaRPr>
          </a:p>
          <a:p>
            <a:r>
              <a:rPr lang="ja-JP" altLang="en-US" sz="1200" dirty="0" smtClean="0">
                <a:latin typeface="AR Pゴシック体M" pitchFamily="50" charset="-128"/>
                <a:ea typeface="AR Pゴシック体M" pitchFamily="50" charset="-128"/>
              </a:rPr>
              <a:t>アクテック（株）の芦田社長より継続雇用の秘訣について講話をいただきます。２つ目として</a:t>
            </a:r>
            <a:endParaRPr lang="en-US" altLang="ja-JP" sz="1200" dirty="0" smtClean="0">
              <a:latin typeface="AR Pゴシック体M" pitchFamily="50" charset="-128"/>
              <a:ea typeface="AR Pゴシック体M" pitchFamily="50" charset="-128"/>
            </a:endParaRPr>
          </a:p>
          <a:p>
            <a:r>
              <a:rPr lang="ja-JP" altLang="en-US" sz="1200" dirty="0" smtClean="0">
                <a:latin typeface="AR Pゴシック体M" pitchFamily="50" charset="-128"/>
                <a:ea typeface="AR Pゴシック体M" pitchFamily="50" charset="-128"/>
              </a:rPr>
              <a:t>「精神・発達障害者しごとサポーター養成講座」行い一緒に働くために必要な理解や配慮を学んでいきたいと思います。お気軽にご参加下さい。</a:t>
            </a:r>
            <a:endParaRPr lang="en-US" altLang="ja-JP" sz="1200" dirty="0" smtClean="0">
              <a:latin typeface="AR Pゴシック体M" pitchFamily="50" charset="-128"/>
              <a:ea typeface="AR Pゴシック体M" pitchFamily="50" charset="-128"/>
            </a:endParaRPr>
          </a:p>
        </p:txBody>
      </p:sp>
      <p:sp>
        <p:nvSpPr>
          <p:cNvPr id="16" name="テキスト ボックス 15"/>
          <p:cNvSpPr txBox="1"/>
          <p:nvPr/>
        </p:nvSpPr>
        <p:spPr>
          <a:xfrm>
            <a:off x="629946" y="1278186"/>
            <a:ext cx="6408712" cy="1200329"/>
          </a:xfrm>
          <a:prstGeom prst="rect">
            <a:avLst/>
          </a:prstGeom>
          <a:noFill/>
        </p:spPr>
        <p:txBody>
          <a:bodyPr wrap="square" rtlCol="0">
            <a:spAutoFit/>
          </a:bodyPr>
          <a:lstStyle/>
          <a:p>
            <a:pPr algn="ctr"/>
            <a:r>
              <a:rPr lang="ja-JP" altLang="en-US" sz="3600" b="1" dirty="0" smtClean="0">
                <a:solidFill>
                  <a:schemeClr val="bg1"/>
                </a:solidFill>
                <a:effectLst>
                  <a:outerShdw blurRad="101600" dist="50800" dir="3000000" sx="101000" sy="101000" algn="tl">
                    <a:srgbClr val="000000">
                      <a:alpha val="72000"/>
                    </a:srgbClr>
                  </a:outerShdw>
                </a:effectLst>
                <a:latin typeface="AR P教科書体M" pitchFamily="50" charset="-128"/>
                <a:ea typeface="AR P教科書体M" pitchFamily="50" charset="-128"/>
              </a:rPr>
              <a:t>精神障がい</a:t>
            </a:r>
            <a:r>
              <a:rPr lang="ja-JP" altLang="ja-JP" sz="3600" b="1" dirty="0" smtClean="0">
                <a:solidFill>
                  <a:schemeClr val="bg1"/>
                </a:solidFill>
                <a:effectLst>
                  <a:outerShdw blurRad="101600" dist="50800" dir="3000000" sx="101000" sy="101000" algn="tl">
                    <a:srgbClr val="000000">
                      <a:alpha val="72000"/>
                    </a:srgbClr>
                  </a:outerShdw>
                </a:effectLst>
                <a:latin typeface="AR P教科書体M" pitchFamily="50" charset="-128"/>
                <a:ea typeface="AR P教科書体M" pitchFamily="50" charset="-128"/>
              </a:rPr>
              <a:t>のある</a:t>
            </a:r>
            <a:r>
              <a:rPr lang="ja-JP" altLang="en-US" sz="3600" b="1" dirty="0" smtClean="0">
                <a:solidFill>
                  <a:schemeClr val="bg1"/>
                </a:solidFill>
                <a:effectLst>
                  <a:outerShdw blurRad="101600" dist="50800" dir="3000000" sx="101000" sy="101000" algn="tl">
                    <a:srgbClr val="000000">
                      <a:alpha val="72000"/>
                    </a:srgbClr>
                  </a:outerShdw>
                </a:effectLst>
                <a:latin typeface="AR P教科書体M" pitchFamily="50" charset="-128"/>
                <a:ea typeface="AR P教科書体M" pitchFamily="50" charset="-128"/>
              </a:rPr>
              <a:t>方</a:t>
            </a:r>
            <a:r>
              <a:rPr lang="ja-JP" altLang="ja-JP" sz="3600" b="1" dirty="0" smtClean="0">
                <a:solidFill>
                  <a:schemeClr val="bg1"/>
                </a:solidFill>
                <a:effectLst>
                  <a:outerShdw blurRad="101600" dist="50800" dir="3000000" sx="101000" sy="101000" algn="tl">
                    <a:srgbClr val="000000">
                      <a:alpha val="72000"/>
                    </a:srgbClr>
                  </a:outerShdw>
                </a:effectLst>
                <a:latin typeface="AR P教科書体M" pitchFamily="50" charset="-128"/>
                <a:ea typeface="AR P教科書体M" pitchFamily="50" charset="-128"/>
              </a:rPr>
              <a:t>の</a:t>
            </a:r>
            <a:endParaRPr lang="en-US" altLang="ja-JP" sz="3600" b="1" dirty="0" smtClean="0">
              <a:solidFill>
                <a:schemeClr val="bg1"/>
              </a:solidFill>
              <a:effectLst>
                <a:outerShdw blurRad="101600" dist="50800" dir="3000000" sx="101000" sy="101000" algn="tl">
                  <a:srgbClr val="000000">
                    <a:alpha val="72000"/>
                  </a:srgbClr>
                </a:outerShdw>
              </a:effectLst>
              <a:latin typeface="AR P教科書体M" pitchFamily="50" charset="-128"/>
              <a:ea typeface="AR P教科書体M" pitchFamily="50" charset="-128"/>
            </a:endParaRPr>
          </a:p>
          <a:p>
            <a:pPr algn="ctr"/>
            <a:r>
              <a:rPr lang="ja-JP" altLang="en-US" sz="3600" b="1" dirty="0">
                <a:solidFill>
                  <a:schemeClr val="bg1"/>
                </a:solidFill>
                <a:effectLst>
                  <a:outerShdw blurRad="101600" dist="50800" dir="3000000" sx="101000" sy="101000" algn="tl">
                    <a:srgbClr val="000000">
                      <a:alpha val="72000"/>
                    </a:srgbClr>
                  </a:outerShdw>
                </a:effectLst>
                <a:latin typeface="AR P教科書体M" pitchFamily="50" charset="-128"/>
                <a:ea typeface="AR P教科書体M" pitchFamily="50" charset="-128"/>
              </a:rPr>
              <a:t>雇用推進</a:t>
            </a:r>
            <a:r>
              <a:rPr lang="ja-JP" altLang="ja-JP" sz="3600" b="1" dirty="0" smtClean="0">
                <a:solidFill>
                  <a:schemeClr val="bg1"/>
                </a:solidFill>
                <a:effectLst>
                  <a:outerShdw blurRad="101600" dist="50800" dir="3000000" sx="101000" sy="101000" algn="tl">
                    <a:srgbClr val="000000">
                      <a:alpha val="72000"/>
                    </a:srgbClr>
                  </a:outerShdw>
                </a:effectLst>
                <a:latin typeface="AR P教科書体M" pitchFamily="50" charset="-128"/>
                <a:ea typeface="AR P教科書体M" pitchFamily="50" charset="-128"/>
              </a:rPr>
              <a:t>セミナー</a:t>
            </a:r>
            <a:endParaRPr kumimoji="1" lang="ja-JP" altLang="en-US" sz="3600" b="1" dirty="0">
              <a:solidFill>
                <a:schemeClr val="bg1"/>
              </a:solidFill>
              <a:effectLst>
                <a:outerShdw blurRad="101600" dist="50800" dir="3000000" sx="101000" sy="101000" algn="tl">
                  <a:srgbClr val="000000">
                    <a:alpha val="72000"/>
                  </a:srgbClr>
                </a:outerShdw>
              </a:effectLst>
              <a:latin typeface="AR P教科書体M" pitchFamily="50" charset="-128"/>
              <a:ea typeface="AR P教科書体M" pitchFamily="50" charset="-128"/>
            </a:endParaRPr>
          </a:p>
        </p:txBody>
      </p:sp>
      <p:sp>
        <p:nvSpPr>
          <p:cNvPr id="8" name="十二角形 7"/>
          <p:cNvSpPr/>
          <p:nvPr/>
        </p:nvSpPr>
        <p:spPr>
          <a:xfrm>
            <a:off x="6360012" y="2142282"/>
            <a:ext cx="977256" cy="843629"/>
          </a:xfrm>
          <a:prstGeom prst="dodecag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kumimoji="1" lang="ja-JP" altLang="en-US" b="1" dirty="0" smtClean="0">
                <a:effectLst>
                  <a:outerShdw blurRad="38100" dist="38100" dir="2700000" algn="tl">
                    <a:srgbClr val="000000">
                      <a:alpha val="43137"/>
                    </a:srgbClr>
                  </a:outerShdw>
                </a:effectLst>
                <a:latin typeface="AR P丸ゴシック体M" pitchFamily="50" charset="-128"/>
                <a:ea typeface="AR P丸ゴシック体M" pitchFamily="50" charset="-128"/>
              </a:rPr>
              <a:t>参加</a:t>
            </a:r>
            <a:endParaRPr kumimoji="1" lang="en-US" altLang="ja-JP" b="1" dirty="0" smtClean="0">
              <a:effectLst>
                <a:outerShdw blurRad="38100" dist="38100" dir="2700000" algn="tl">
                  <a:srgbClr val="000000">
                    <a:alpha val="43137"/>
                  </a:srgbClr>
                </a:outerShdw>
              </a:effectLst>
              <a:latin typeface="AR P丸ゴシック体M" pitchFamily="50" charset="-128"/>
              <a:ea typeface="AR P丸ゴシック体M" pitchFamily="50" charset="-128"/>
            </a:endParaRPr>
          </a:p>
          <a:p>
            <a:pPr algn="ctr"/>
            <a:r>
              <a:rPr kumimoji="1" lang="ja-JP" altLang="en-US" b="1" dirty="0" smtClean="0">
                <a:effectLst>
                  <a:outerShdw blurRad="38100" dist="38100" dir="2700000" algn="tl">
                    <a:srgbClr val="000000">
                      <a:alpha val="43137"/>
                    </a:srgbClr>
                  </a:outerShdw>
                </a:effectLst>
                <a:latin typeface="AR P丸ゴシック体M" pitchFamily="50" charset="-128"/>
                <a:ea typeface="AR P丸ゴシック体M" pitchFamily="50" charset="-128"/>
              </a:rPr>
              <a:t>無料</a:t>
            </a:r>
            <a:endParaRPr kumimoji="1" lang="ja-JP" altLang="en-US" b="1" dirty="0">
              <a:effectLst>
                <a:outerShdw blurRad="38100" dist="38100" dir="2700000" algn="tl">
                  <a:srgbClr val="000000">
                    <a:alpha val="43137"/>
                  </a:srgbClr>
                </a:outerShdw>
              </a:effectLst>
              <a:latin typeface="AR P丸ゴシック体M" pitchFamily="50" charset="-128"/>
              <a:ea typeface="AR P丸ゴシック体M" pitchFamily="50" charset="-128"/>
            </a:endParaRPr>
          </a:p>
        </p:txBody>
      </p:sp>
      <p:sp>
        <p:nvSpPr>
          <p:cNvPr id="9" name="正方形/長方形 8"/>
          <p:cNvSpPr/>
          <p:nvPr/>
        </p:nvSpPr>
        <p:spPr>
          <a:xfrm>
            <a:off x="969764" y="3366418"/>
            <a:ext cx="5943153" cy="1312659"/>
          </a:xfrm>
          <a:prstGeom prst="rect">
            <a:avLst/>
          </a:prstGeom>
          <a:solidFill>
            <a:schemeClr val="accent1">
              <a:lumMod val="40000"/>
              <a:lumOff val="60000"/>
            </a:schemeClr>
          </a:solidFill>
          <a:scene3d>
            <a:camera prst="orthographicFront"/>
            <a:lightRig rig="threePt" dir="t"/>
          </a:scene3d>
          <a:sp3d>
            <a:bevelT w="165100" prst="coolSlant"/>
          </a:sp3d>
        </p:spPr>
        <p:style>
          <a:lnRef idx="1">
            <a:schemeClr val="accent5"/>
          </a:lnRef>
          <a:fillRef idx="3">
            <a:schemeClr val="accent5"/>
          </a:fillRef>
          <a:effectRef idx="2">
            <a:schemeClr val="accent5"/>
          </a:effectRef>
          <a:fontRef idx="minor">
            <a:schemeClr val="lt1"/>
          </a:fontRef>
        </p:style>
        <p:txBody>
          <a:bodyPr rtlCol="0" anchor="ctr"/>
          <a:lstStyle/>
          <a:p>
            <a:r>
              <a:rPr kumimoji="1" lang="ja-JP" altLang="en-US" sz="2800" b="1" dirty="0" smtClean="0">
                <a:solidFill>
                  <a:schemeClr val="tx1"/>
                </a:solidFill>
                <a:latin typeface="AR P丸ゴシック体E" pitchFamily="50" charset="-128"/>
                <a:ea typeface="AR P丸ゴシック体E" pitchFamily="50" charset="-128"/>
              </a:rPr>
              <a:t> </a:t>
            </a:r>
            <a:r>
              <a:rPr kumimoji="1" lang="ja-JP" altLang="en-US" sz="2400" b="1" dirty="0" smtClean="0">
                <a:solidFill>
                  <a:schemeClr val="tx1"/>
                </a:solidFill>
                <a:latin typeface="AR P丸ゴシック体E" pitchFamily="50" charset="-128"/>
                <a:ea typeface="AR P丸ゴシック体E" pitchFamily="50" charset="-128"/>
              </a:rPr>
              <a:t>２０１８</a:t>
            </a:r>
            <a:r>
              <a:rPr kumimoji="1" lang="ja-JP" altLang="en-US" sz="2000" b="1" dirty="0" smtClean="0">
                <a:solidFill>
                  <a:schemeClr val="tx1"/>
                </a:solidFill>
                <a:latin typeface="AR P丸ゴシック体E" pitchFamily="50" charset="-128"/>
                <a:ea typeface="AR P丸ゴシック体E" pitchFamily="50" charset="-128"/>
              </a:rPr>
              <a:t>年</a:t>
            </a:r>
            <a:r>
              <a:rPr lang="ja-JP" altLang="en-US" sz="2400" b="1" dirty="0" smtClean="0">
                <a:solidFill>
                  <a:schemeClr val="tx1"/>
                </a:solidFill>
                <a:latin typeface="AR P丸ゴシック体E" pitchFamily="50" charset="-128"/>
                <a:ea typeface="AR P丸ゴシック体E" pitchFamily="50" charset="-128"/>
              </a:rPr>
              <a:t>１１</a:t>
            </a:r>
            <a:r>
              <a:rPr kumimoji="1" lang="ja-JP" altLang="en-US" sz="2000" b="1" dirty="0" smtClean="0">
                <a:solidFill>
                  <a:schemeClr val="tx1"/>
                </a:solidFill>
                <a:latin typeface="AR P丸ゴシック体E" pitchFamily="50" charset="-128"/>
                <a:ea typeface="AR P丸ゴシック体E" pitchFamily="50" charset="-128"/>
              </a:rPr>
              <a:t>月</a:t>
            </a:r>
            <a:r>
              <a:rPr lang="ja-JP" altLang="en-US" sz="2400" b="1" dirty="0">
                <a:solidFill>
                  <a:schemeClr val="tx1"/>
                </a:solidFill>
                <a:latin typeface="AR P丸ゴシック体E" pitchFamily="50" charset="-128"/>
                <a:ea typeface="AR P丸ゴシック体E" pitchFamily="50" charset="-128"/>
              </a:rPr>
              <a:t>２２</a:t>
            </a:r>
            <a:r>
              <a:rPr kumimoji="1" lang="ja-JP" altLang="en-US" sz="2000" b="1" dirty="0" smtClean="0">
                <a:solidFill>
                  <a:schemeClr val="tx1"/>
                </a:solidFill>
                <a:latin typeface="AR P丸ゴシック体E" pitchFamily="50" charset="-128"/>
                <a:ea typeface="AR P丸ゴシック体E" pitchFamily="50" charset="-128"/>
              </a:rPr>
              <a:t>日（木）</a:t>
            </a:r>
            <a:r>
              <a:rPr kumimoji="1" lang="en-US" altLang="ja-JP" sz="1600" b="1" dirty="0" smtClean="0">
                <a:solidFill>
                  <a:schemeClr val="tx1"/>
                </a:solidFill>
                <a:latin typeface="AR P丸ゴシック体E" pitchFamily="50" charset="-128"/>
                <a:ea typeface="AR P丸ゴシック体E" pitchFamily="50" charset="-128"/>
              </a:rPr>
              <a:t>13</a:t>
            </a:r>
            <a:r>
              <a:rPr kumimoji="1" lang="ja-JP" altLang="en-US" sz="1600" b="1" dirty="0" smtClean="0">
                <a:solidFill>
                  <a:schemeClr val="tx1"/>
                </a:solidFill>
                <a:latin typeface="AR P丸ゴシック体E" pitchFamily="50" charset="-128"/>
                <a:ea typeface="AR P丸ゴシック体E" pitchFamily="50" charset="-128"/>
              </a:rPr>
              <a:t>：</a:t>
            </a:r>
            <a:r>
              <a:rPr kumimoji="1" lang="en-US" altLang="ja-JP" sz="1600" b="1" dirty="0" smtClean="0">
                <a:solidFill>
                  <a:schemeClr val="tx1"/>
                </a:solidFill>
                <a:latin typeface="AR P丸ゴシック体E" pitchFamily="50" charset="-128"/>
                <a:ea typeface="AR P丸ゴシック体E" pitchFamily="50" charset="-128"/>
              </a:rPr>
              <a:t>30</a:t>
            </a:r>
            <a:r>
              <a:rPr kumimoji="1" lang="ja-JP" altLang="en-US" sz="1600" b="1" dirty="0" smtClean="0">
                <a:solidFill>
                  <a:schemeClr val="tx1"/>
                </a:solidFill>
                <a:latin typeface="AR P丸ゴシック体E" pitchFamily="50" charset="-128"/>
                <a:ea typeface="AR P丸ゴシック体E" pitchFamily="50" charset="-128"/>
              </a:rPr>
              <a:t>～</a:t>
            </a:r>
            <a:r>
              <a:rPr kumimoji="1" lang="en-US" altLang="ja-JP" sz="1600" b="1" dirty="0" smtClean="0">
                <a:solidFill>
                  <a:schemeClr val="tx1"/>
                </a:solidFill>
                <a:latin typeface="AR P丸ゴシック体E" pitchFamily="50" charset="-128"/>
                <a:ea typeface="AR P丸ゴシック体E" pitchFamily="50" charset="-128"/>
              </a:rPr>
              <a:t>16</a:t>
            </a:r>
            <a:r>
              <a:rPr kumimoji="1" lang="ja-JP" altLang="en-US" sz="1600" b="1" dirty="0" smtClean="0">
                <a:solidFill>
                  <a:schemeClr val="tx1"/>
                </a:solidFill>
                <a:latin typeface="AR P丸ゴシック体E" pitchFamily="50" charset="-128"/>
                <a:ea typeface="AR P丸ゴシック体E" pitchFamily="50" charset="-128"/>
              </a:rPr>
              <a:t>：</a:t>
            </a:r>
            <a:r>
              <a:rPr kumimoji="1" lang="en-US" altLang="ja-JP" sz="1600" b="1" dirty="0" smtClean="0">
                <a:solidFill>
                  <a:schemeClr val="tx1"/>
                </a:solidFill>
                <a:latin typeface="AR P丸ゴシック体E" pitchFamily="50" charset="-128"/>
                <a:ea typeface="AR P丸ゴシック体E" pitchFamily="50" charset="-128"/>
              </a:rPr>
              <a:t>00</a:t>
            </a:r>
            <a:r>
              <a:rPr kumimoji="1" lang="ja-JP" altLang="en-US" sz="1600" b="1" dirty="0" smtClean="0">
                <a:solidFill>
                  <a:schemeClr val="tx1"/>
                </a:solidFill>
                <a:latin typeface="AR P丸ゴシック体E" pitchFamily="50" charset="-128"/>
                <a:ea typeface="AR P丸ゴシック体E" pitchFamily="50" charset="-128"/>
              </a:rPr>
              <a:t>（受付</a:t>
            </a:r>
            <a:r>
              <a:rPr kumimoji="1" lang="en-US" altLang="ja-JP" sz="1600" b="1" dirty="0" smtClean="0">
                <a:solidFill>
                  <a:schemeClr val="tx1"/>
                </a:solidFill>
                <a:latin typeface="AR P丸ゴシック体E" pitchFamily="50" charset="-128"/>
                <a:ea typeface="AR P丸ゴシック体E" pitchFamily="50" charset="-128"/>
              </a:rPr>
              <a:t>13</a:t>
            </a:r>
            <a:r>
              <a:rPr kumimoji="1" lang="ja-JP" altLang="en-US" sz="1600" b="1" dirty="0" smtClean="0">
                <a:solidFill>
                  <a:schemeClr val="tx1"/>
                </a:solidFill>
                <a:latin typeface="AR P丸ゴシック体E" pitchFamily="50" charset="-128"/>
                <a:ea typeface="AR P丸ゴシック体E" pitchFamily="50" charset="-128"/>
              </a:rPr>
              <a:t>：</a:t>
            </a:r>
            <a:r>
              <a:rPr kumimoji="1" lang="en-US" altLang="ja-JP" sz="1600" b="1" dirty="0" smtClean="0">
                <a:solidFill>
                  <a:schemeClr val="tx1"/>
                </a:solidFill>
                <a:latin typeface="AR P丸ゴシック体E" pitchFamily="50" charset="-128"/>
                <a:ea typeface="AR P丸ゴシック体E" pitchFamily="50" charset="-128"/>
              </a:rPr>
              <a:t>00</a:t>
            </a:r>
            <a:r>
              <a:rPr kumimoji="1" lang="ja-JP" altLang="en-US" sz="1600" b="1" dirty="0" smtClean="0">
                <a:solidFill>
                  <a:schemeClr val="tx1"/>
                </a:solidFill>
                <a:latin typeface="AR P丸ゴシック体E" pitchFamily="50" charset="-128"/>
                <a:ea typeface="AR P丸ゴシック体E" pitchFamily="50" charset="-128"/>
              </a:rPr>
              <a:t>～）</a:t>
            </a:r>
            <a:endParaRPr kumimoji="1" lang="en-US" altLang="ja-JP" sz="1600" b="1" dirty="0" smtClean="0">
              <a:solidFill>
                <a:schemeClr val="tx1"/>
              </a:solidFill>
              <a:latin typeface="AR P丸ゴシック体E" pitchFamily="50" charset="-128"/>
              <a:ea typeface="AR P丸ゴシック体E" pitchFamily="50" charset="-128"/>
            </a:endParaRPr>
          </a:p>
          <a:p>
            <a:r>
              <a:rPr lang="ja-JP" altLang="en-US" b="1" dirty="0" smtClean="0">
                <a:solidFill>
                  <a:schemeClr val="tx1"/>
                </a:solidFill>
                <a:latin typeface="AR P丸ゴシック体E" pitchFamily="50" charset="-128"/>
                <a:ea typeface="AR P丸ゴシック体E" pitchFamily="50" charset="-128"/>
              </a:rPr>
              <a:t> 大垣市情報工房 ５階 スインクホール</a:t>
            </a:r>
            <a:endParaRPr lang="en-US" altLang="ja-JP" b="1" dirty="0" smtClean="0">
              <a:solidFill>
                <a:schemeClr val="tx1"/>
              </a:solidFill>
              <a:latin typeface="AR P丸ゴシック体E" pitchFamily="50" charset="-128"/>
              <a:ea typeface="AR P丸ゴシック体E" pitchFamily="50" charset="-128"/>
            </a:endParaRPr>
          </a:p>
          <a:p>
            <a:r>
              <a:rPr lang="ja-JP" altLang="en-US" b="1" dirty="0" smtClean="0">
                <a:solidFill>
                  <a:schemeClr val="tx1"/>
                </a:solidFill>
                <a:latin typeface="AR P丸ゴシック体E" pitchFamily="50" charset="-128"/>
                <a:ea typeface="AR P丸ゴシック体E" pitchFamily="50" charset="-128"/>
              </a:rPr>
              <a:t>     　　　　　</a:t>
            </a:r>
            <a:r>
              <a:rPr lang="ja-JP" altLang="en-US" sz="1200" b="1" dirty="0" smtClean="0">
                <a:solidFill>
                  <a:schemeClr val="tx1"/>
                </a:solidFill>
                <a:latin typeface="AR P丸ゴシック体E" pitchFamily="50" charset="-128"/>
                <a:ea typeface="AR P丸ゴシック体E" pitchFamily="50" charset="-128"/>
              </a:rPr>
              <a:t>（</a:t>
            </a:r>
            <a:r>
              <a:rPr lang="ja-JP" altLang="en-US" sz="1200" b="1" dirty="0">
                <a:solidFill>
                  <a:schemeClr val="tx1"/>
                </a:solidFill>
                <a:latin typeface="AR P丸ゴシック体E" pitchFamily="50" charset="-128"/>
                <a:ea typeface="AR P丸ゴシック体E" pitchFamily="50" charset="-128"/>
              </a:rPr>
              <a:t>大垣市小野</a:t>
            </a:r>
            <a:r>
              <a:rPr lang="en-US" altLang="ja-JP" sz="1200" b="1" dirty="0">
                <a:solidFill>
                  <a:schemeClr val="tx1"/>
                </a:solidFill>
                <a:latin typeface="AR P丸ゴシック体E" pitchFamily="50" charset="-128"/>
                <a:ea typeface="AR P丸ゴシック体E" pitchFamily="50" charset="-128"/>
              </a:rPr>
              <a:t>4</a:t>
            </a:r>
            <a:r>
              <a:rPr lang="ja-JP" altLang="en-US" sz="1200" b="1" dirty="0">
                <a:solidFill>
                  <a:schemeClr val="tx1"/>
                </a:solidFill>
                <a:latin typeface="AR P丸ゴシック体E" pitchFamily="50" charset="-128"/>
                <a:ea typeface="AR P丸ゴシック体E" pitchFamily="50" charset="-128"/>
              </a:rPr>
              <a:t>丁目</a:t>
            </a:r>
            <a:r>
              <a:rPr lang="en-US" altLang="ja-JP" sz="1200" b="1" dirty="0">
                <a:solidFill>
                  <a:schemeClr val="tx1"/>
                </a:solidFill>
                <a:latin typeface="AR P丸ゴシック体E" pitchFamily="50" charset="-128"/>
                <a:ea typeface="AR P丸ゴシック体E" pitchFamily="50" charset="-128"/>
              </a:rPr>
              <a:t>35</a:t>
            </a:r>
            <a:r>
              <a:rPr lang="ja-JP" altLang="en-US" sz="1200" b="1" dirty="0">
                <a:solidFill>
                  <a:schemeClr val="tx1"/>
                </a:solidFill>
                <a:latin typeface="AR P丸ゴシック体E" pitchFamily="50" charset="-128"/>
                <a:ea typeface="AR P丸ゴシック体E" pitchFamily="50" charset="-128"/>
              </a:rPr>
              <a:t>番地</a:t>
            </a:r>
            <a:r>
              <a:rPr lang="en-US" altLang="ja-JP" sz="1200" b="1" dirty="0">
                <a:solidFill>
                  <a:schemeClr val="tx1"/>
                </a:solidFill>
                <a:latin typeface="AR P丸ゴシック体E" pitchFamily="50" charset="-128"/>
                <a:ea typeface="AR P丸ゴシック体E" pitchFamily="50" charset="-128"/>
              </a:rPr>
              <a:t>10</a:t>
            </a:r>
            <a:r>
              <a:rPr lang="ja-JP" altLang="en-US" sz="1200" b="1" dirty="0">
                <a:solidFill>
                  <a:schemeClr val="tx1"/>
                </a:solidFill>
                <a:latin typeface="AR P丸ゴシック体E" pitchFamily="50" charset="-128"/>
                <a:ea typeface="AR P丸ゴシック体E" pitchFamily="50" charset="-128"/>
              </a:rPr>
              <a:t>　ＴＥＬ </a:t>
            </a:r>
            <a:r>
              <a:rPr lang="en-US" altLang="ja-JP" sz="1200" b="1" dirty="0" smtClean="0">
                <a:solidFill>
                  <a:schemeClr val="tx1"/>
                </a:solidFill>
                <a:latin typeface="AR P丸ゴシック体E" pitchFamily="50" charset="-128"/>
                <a:ea typeface="AR P丸ゴシック体E" pitchFamily="50" charset="-128"/>
              </a:rPr>
              <a:t>0584-75-7000</a:t>
            </a:r>
            <a:r>
              <a:rPr lang="ja-JP" altLang="en-US" sz="1200" b="1" dirty="0">
                <a:solidFill>
                  <a:schemeClr val="tx2">
                    <a:lumMod val="75000"/>
                  </a:schemeClr>
                </a:solidFill>
                <a:latin typeface="AR P丸ゴシック体E" pitchFamily="50" charset="-128"/>
                <a:ea typeface="AR P丸ゴシック体E" pitchFamily="50" charset="-128"/>
              </a:rPr>
              <a:t>）</a:t>
            </a:r>
            <a:endParaRPr lang="en-US" altLang="ja-JP" sz="1200" b="1" dirty="0" smtClean="0">
              <a:solidFill>
                <a:schemeClr val="tx2">
                  <a:lumMod val="75000"/>
                </a:schemeClr>
              </a:solidFill>
              <a:latin typeface="AR P丸ゴシック体E" pitchFamily="50" charset="-128"/>
              <a:ea typeface="AR P丸ゴシック体E" pitchFamily="50" charset="-128"/>
            </a:endParaRPr>
          </a:p>
        </p:txBody>
      </p:sp>
      <p:sp>
        <p:nvSpPr>
          <p:cNvPr id="11" name="正方形/長方形 10"/>
          <p:cNvSpPr/>
          <p:nvPr/>
        </p:nvSpPr>
        <p:spPr>
          <a:xfrm>
            <a:off x="456456" y="9127058"/>
            <a:ext cx="6889519" cy="50405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400" dirty="0"/>
              <a:t>事前</a:t>
            </a:r>
            <a:r>
              <a:rPr lang="ja-JP" altLang="en-US" sz="1400" dirty="0" smtClean="0"/>
              <a:t>申込は裏面にてお願いします。</a:t>
            </a:r>
            <a:endParaRPr lang="en-US" altLang="ja-JP" sz="1400" dirty="0" smtClean="0"/>
          </a:p>
          <a:p>
            <a:pPr algn="ctr"/>
            <a:r>
              <a:rPr lang="ja-JP" altLang="en-US" sz="1400" dirty="0" smtClean="0"/>
              <a:t>お問い合わせは</a:t>
            </a:r>
            <a:r>
              <a:rPr lang="en-US" altLang="ja-JP" sz="1400" dirty="0" smtClean="0"/>
              <a:t>0584-22-5861</a:t>
            </a:r>
            <a:r>
              <a:rPr lang="ja-JP" altLang="en-US" sz="1400" dirty="0" smtClean="0"/>
              <a:t>（</a:t>
            </a:r>
            <a:r>
              <a:rPr lang="ja-JP" altLang="en-US" sz="1100" dirty="0" smtClean="0"/>
              <a:t>西濃障がい者就業・生活支援センター</a:t>
            </a:r>
            <a:r>
              <a:rPr lang="ja-JP" altLang="en-US" sz="1100" dirty="0"/>
              <a:t>　</a:t>
            </a:r>
            <a:r>
              <a:rPr lang="ja-JP" altLang="en-US" sz="1100" dirty="0" smtClean="0"/>
              <a:t>山下</a:t>
            </a:r>
            <a:r>
              <a:rPr lang="ja-JP" altLang="en-US" sz="1400" dirty="0" smtClean="0"/>
              <a:t>）まで</a:t>
            </a:r>
            <a:endParaRPr kumimoji="1" lang="ja-JP" altLang="en-US" sz="1400" dirty="0"/>
          </a:p>
        </p:txBody>
      </p:sp>
      <p:sp>
        <p:nvSpPr>
          <p:cNvPr id="3" name="テキスト ボックス 2"/>
          <p:cNvSpPr txBox="1"/>
          <p:nvPr/>
        </p:nvSpPr>
        <p:spPr>
          <a:xfrm>
            <a:off x="456455" y="5091805"/>
            <a:ext cx="2424014" cy="369332"/>
          </a:xfrm>
          <a:prstGeom prst="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ja-JP" altLang="en-US" b="1" dirty="0" smtClean="0">
                <a:latin typeface="AR P教科書体M" pitchFamily="50" charset="-128"/>
                <a:ea typeface="AR P教科書体M" pitchFamily="50" charset="-128"/>
              </a:rPr>
              <a:t>＜セミナーのテーマ＞</a:t>
            </a:r>
            <a:endParaRPr kumimoji="1" lang="ja-JP" altLang="en-US" b="1" dirty="0">
              <a:latin typeface="AR P教科書体M" pitchFamily="50" charset="-128"/>
              <a:ea typeface="AR P教科書体M" pitchFamily="50" charset="-128"/>
            </a:endParaRPr>
          </a:p>
        </p:txBody>
      </p:sp>
      <p:sp>
        <p:nvSpPr>
          <p:cNvPr id="6" name="角丸四角形 5"/>
          <p:cNvSpPr/>
          <p:nvPr/>
        </p:nvSpPr>
        <p:spPr>
          <a:xfrm>
            <a:off x="629948" y="7456212"/>
            <a:ext cx="6488747" cy="1598838"/>
          </a:xfrm>
          <a:prstGeom prst="roundRect">
            <a:avLst/>
          </a:prstGeom>
          <a:solidFill>
            <a:srgbClr val="FFFF99"/>
          </a:solidFill>
          <a:ln>
            <a:noFill/>
          </a:ln>
          <a:scene3d>
            <a:camera prst="orthographicFront"/>
            <a:lightRig rig="threePt" dir="t">
              <a:rot lat="0" lon="0" rev="0"/>
            </a:lightRig>
          </a:scene3d>
          <a:sp3d prstMaterial="metal">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853999" y="7542882"/>
            <a:ext cx="6264696" cy="1338828"/>
          </a:xfrm>
          <a:prstGeom prst="rect">
            <a:avLst/>
          </a:prstGeom>
          <a:noFill/>
        </p:spPr>
        <p:txBody>
          <a:bodyPr wrap="square" rtlCol="0">
            <a:spAutoFit/>
          </a:bodyPr>
          <a:lstStyle/>
          <a:p>
            <a:r>
              <a:rPr lang="ja-JP" altLang="en-US" sz="1600" b="1" dirty="0"/>
              <a:t>＜</a:t>
            </a:r>
            <a:r>
              <a:rPr kumimoji="1" lang="ja-JP" altLang="en-US" sz="1400" b="1" dirty="0" smtClean="0"/>
              <a:t>プログラム＞</a:t>
            </a:r>
            <a:endParaRPr kumimoji="1" lang="en-US" altLang="ja-JP" sz="800" b="1" dirty="0" smtClean="0"/>
          </a:p>
          <a:p>
            <a:r>
              <a:rPr lang="ja-JP" altLang="en-US" sz="1300" dirty="0" smtClean="0"/>
              <a:t>１３：３０　主催あいさつ</a:t>
            </a:r>
            <a:endParaRPr lang="en-US" altLang="ja-JP" sz="1300" dirty="0" smtClean="0"/>
          </a:p>
          <a:p>
            <a:r>
              <a:rPr lang="ja-JP" altLang="en-US" sz="1300" dirty="0" smtClean="0"/>
              <a:t>１３：３５　～　１４：３５　　講演：アクテック（株）　代表取締役社長　芦田　庄司　氏</a:t>
            </a:r>
            <a:endParaRPr kumimoji="1" lang="en-US" altLang="ja-JP" sz="1300" dirty="0" smtClean="0"/>
          </a:p>
          <a:p>
            <a:r>
              <a:rPr lang="ja-JP" altLang="en-US" sz="1300" dirty="0" smtClean="0"/>
              <a:t>１４：４５　～　１５：４５　　講座：精神・発達障害者しごとサポーター養成講座</a:t>
            </a:r>
            <a:endParaRPr lang="en-US" altLang="ja-JP" sz="1300" dirty="0" smtClean="0"/>
          </a:p>
          <a:p>
            <a:r>
              <a:rPr lang="ja-JP" altLang="en-US" sz="1300" dirty="0" smtClean="0"/>
              <a:t>１５：４５　～　１５：５５　　質疑応答</a:t>
            </a:r>
            <a:endParaRPr lang="en-US" altLang="ja-JP" sz="1300" dirty="0" smtClean="0"/>
          </a:p>
          <a:p>
            <a:r>
              <a:rPr lang="ja-JP" altLang="en-US" sz="1300" dirty="0" smtClean="0"/>
              <a:t>１６：００　閉会</a:t>
            </a:r>
            <a:endParaRPr lang="en-US" altLang="ja-JP" sz="1300" dirty="0" smtClean="0"/>
          </a:p>
        </p:txBody>
      </p:sp>
      <p:sp>
        <p:nvSpPr>
          <p:cNvPr id="10" name="テキスト ボックス 9"/>
          <p:cNvSpPr txBox="1"/>
          <p:nvPr/>
        </p:nvSpPr>
        <p:spPr>
          <a:xfrm>
            <a:off x="53882" y="698540"/>
            <a:ext cx="7560839" cy="353943"/>
          </a:xfrm>
          <a:prstGeom prst="rect">
            <a:avLst/>
          </a:prstGeom>
          <a:noFill/>
        </p:spPr>
        <p:txBody>
          <a:bodyPr wrap="square" rtlCol="0">
            <a:spAutoFit/>
          </a:bodyPr>
          <a:lstStyle/>
          <a:p>
            <a:pPr algn="ctr"/>
            <a:r>
              <a:rPr kumimoji="1" lang="ja-JP" altLang="en-US" sz="1700" b="1" dirty="0" smtClean="0">
                <a:solidFill>
                  <a:schemeClr val="bg1"/>
                </a:solidFill>
                <a:effectLst>
                  <a:outerShdw blurRad="38100" dist="38100" dir="2700000" algn="tl">
                    <a:srgbClr val="000000">
                      <a:alpha val="43137"/>
                    </a:srgbClr>
                  </a:outerShdw>
                </a:effectLst>
                <a:latin typeface="AR P教科書体M" pitchFamily="50" charset="-128"/>
                <a:ea typeface="AR P教科書体M" pitchFamily="50" charset="-128"/>
              </a:rPr>
              <a:t>平成３０年度　</a:t>
            </a:r>
            <a:r>
              <a:rPr kumimoji="1" lang="ja-JP" altLang="en-US" sz="1700" b="1" dirty="0" err="1" smtClean="0">
                <a:solidFill>
                  <a:schemeClr val="bg1"/>
                </a:solidFill>
                <a:effectLst>
                  <a:outerShdw blurRad="38100" dist="38100" dir="2700000" algn="tl">
                    <a:srgbClr val="000000">
                      <a:alpha val="43137"/>
                    </a:srgbClr>
                  </a:outerShdw>
                </a:effectLst>
                <a:latin typeface="AR P教科書体M" pitchFamily="50" charset="-128"/>
                <a:ea typeface="AR P教科書体M" pitchFamily="50" charset="-128"/>
              </a:rPr>
              <a:t>西濃圏域障がい</a:t>
            </a:r>
            <a:r>
              <a:rPr kumimoji="1" lang="ja-JP" altLang="en-US" sz="1700" b="1" dirty="0" smtClean="0">
                <a:solidFill>
                  <a:schemeClr val="bg1"/>
                </a:solidFill>
                <a:effectLst>
                  <a:outerShdw blurRad="38100" dist="38100" dir="2700000" algn="tl">
                    <a:srgbClr val="000000">
                      <a:alpha val="43137"/>
                    </a:srgbClr>
                  </a:outerShdw>
                </a:effectLst>
                <a:latin typeface="AR P教科書体M" pitchFamily="50" charset="-128"/>
                <a:ea typeface="AR P教科書体M" pitchFamily="50" charset="-128"/>
              </a:rPr>
              <a:t>者総合支援推進会議</a:t>
            </a:r>
            <a:r>
              <a:rPr lang="ja-JP" altLang="en-US" sz="1700" b="1" dirty="0">
                <a:solidFill>
                  <a:schemeClr val="bg1"/>
                </a:solidFill>
                <a:effectLst>
                  <a:outerShdw blurRad="38100" dist="38100" dir="2700000" algn="tl">
                    <a:srgbClr val="000000">
                      <a:alpha val="43137"/>
                    </a:srgbClr>
                  </a:outerShdw>
                </a:effectLst>
                <a:latin typeface="AR P教科書体M" pitchFamily="50" charset="-128"/>
                <a:ea typeface="AR P教科書体M" pitchFamily="50" charset="-128"/>
              </a:rPr>
              <a:t>　</a:t>
            </a:r>
            <a:r>
              <a:rPr kumimoji="1" lang="ja-JP" altLang="en-US" sz="1700" b="1" dirty="0" smtClean="0">
                <a:solidFill>
                  <a:schemeClr val="bg1"/>
                </a:solidFill>
                <a:effectLst>
                  <a:outerShdw blurRad="38100" dist="38100" dir="2700000" algn="tl">
                    <a:srgbClr val="000000">
                      <a:alpha val="43137"/>
                    </a:srgbClr>
                  </a:outerShdw>
                </a:effectLst>
                <a:latin typeface="AR P教科書体M" pitchFamily="50" charset="-128"/>
                <a:ea typeface="AR P教科書体M" pitchFamily="50" charset="-128"/>
              </a:rPr>
              <a:t>就労・雇用支援部会</a:t>
            </a:r>
            <a:endParaRPr kumimoji="1" lang="ja-JP" altLang="en-US" sz="1700" b="1" dirty="0">
              <a:solidFill>
                <a:schemeClr val="bg1"/>
              </a:solidFill>
              <a:effectLst>
                <a:outerShdw blurRad="38100" dist="38100" dir="2700000" algn="tl">
                  <a:srgbClr val="000000">
                    <a:alpha val="43137"/>
                  </a:srgbClr>
                </a:outerShdw>
              </a:effectLst>
              <a:latin typeface="AR P教科書体M" pitchFamily="50" charset="-128"/>
              <a:ea typeface="AR P教科書体M" pitchFamily="50" charset="-128"/>
            </a:endParaRPr>
          </a:p>
        </p:txBody>
      </p:sp>
      <p:sp>
        <p:nvSpPr>
          <p:cNvPr id="14" name="テキスト ボックス 13"/>
          <p:cNvSpPr txBox="1"/>
          <p:nvPr/>
        </p:nvSpPr>
        <p:spPr>
          <a:xfrm>
            <a:off x="1334586" y="9751606"/>
            <a:ext cx="5822402" cy="461665"/>
          </a:xfrm>
          <a:prstGeom prst="rect">
            <a:avLst/>
          </a:prstGeom>
          <a:noFill/>
        </p:spPr>
        <p:txBody>
          <a:bodyPr wrap="square" rtlCol="0">
            <a:spAutoFit/>
          </a:bodyPr>
          <a:lstStyle/>
          <a:p>
            <a:r>
              <a:rPr kumimoji="1" lang="ja-JP" altLang="en-US" sz="1200" dirty="0" smtClean="0"/>
              <a:t>西濃圏域障がい者総合支援推進会議　就労・雇用支援部会</a:t>
            </a:r>
            <a:endParaRPr kumimoji="1" lang="en-US" altLang="ja-JP" sz="1200" dirty="0" smtClean="0"/>
          </a:p>
          <a:p>
            <a:r>
              <a:rPr kumimoji="1" lang="ja-JP" altLang="en-US" sz="1200" dirty="0" err="1" smtClean="0"/>
              <a:t>西濃障がい</a:t>
            </a:r>
            <a:r>
              <a:rPr kumimoji="1" lang="ja-JP" altLang="en-US" sz="1200" dirty="0" smtClean="0"/>
              <a:t>者就業・生活支援センター</a:t>
            </a:r>
            <a:endParaRPr kumimoji="1" lang="ja-JP" altLang="en-US" sz="1200" dirty="0"/>
          </a:p>
        </p:txBody>
      </p:sp>
      <p:grpSp>
        <p:nvGrpSpPr>
          <p:cNvPr id="2" name="グループ化 1"/>
          <p:cNvGrpSpPr/>
          <p:nvPr/>
        </p:nvGrpSpPr>
        <p:grpSpPr>
          <a:xfrm>
            <a:off x="648221" y="9813162"/>
            <a:ext cx="630988" cy="763286"/>
            <a:chOff x="648221" y="9926462"/>
            <a:chExt cx="630988" cy="763286"/>
          </a:xfrm>
        </p:grpSpPr>
        <p:sp>
          <p:nvSpPr>
            <p:cNvPr id="13" name="テキスト ボックス 12"/>
            <p:cNvSpPr txBox="1"/>
            <p:nvPr/>
          </p:nvSpPr>
          <p:spPr>
            <a:xfrm>
              <a:off x="660320" y="9926462"/>
              <a:ext cx="618889" cy="33855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kumimoji="1" lang="ja-JP" altLang="en-US" sz="1600" b="1" dirty="0" smtClean="0">
                  <a:latin typeface="AR Pゴシック体M" pitchFamily="50" charset="-128"/>
                  <a:ea typeface="AR Pゴシック体M" pitchFamily="50" charset="-128"/>
                </a:rPr>
                <a:t>主催</a:t>
              </a:r>
              <a:endParaRPr kumimoji="1" lang="ja-JP" altLang="en-US" sz="1600" b="1" dirty="0">
                <a:latin typeface="AR Pゴシック体M" pitchFamily="50" charset="-128"/>
                <a:ea typeface="AR Pゴシック体M" pitchFamily="50" charset="-128"/>
              </a:endParaRPr>
            </a:p>
          </p:txBody>
        </p:sp>
        <p:sp>
          <p:nvSpPr>
            <p:cNvPr id="17" name="テキスト ボックス 16"/>
            <p:cNvSpPr txBox="1"/>
            <p:nvPr/>
          </p:nvSpPr>
          <p:spPr>
            <a:xfrm>
              <a:off x="648221" y="10351194"/>
              <a:ext cx="618889" cy="33855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ja-JP" altLang="en-US" sz="1600" b="1" dirty="0">
                  <a:latin typeface="AR Pゴシック体M" pitchFamily="50" charset="-128"/>
                  <a:ea typeface="AR Pゴシック体M" pitchFamily="50" charset="-128"/>
                </a:rPr>
                <a:t>共</a:t>
              </a:r>
              <a:r>
                <a:rPr kumimoji="1" lang="ja-JP" altLang="en-US" sz="1600" b="1" dirty="0" smtClean="0">
                  <a:latin typeface="AR Pゴシック体M" pitchFamily="50" charset="-128"/>
                  <a:ea typeface="AR Pゴシック体M" pitchFamily="50" charset="-128"/>
                </a:rPr>
                <a:t>催</a:t>
              </a:r>
              <a:endParaRPr kumimoji="1" lang="ja-JP" altLang="en-US" sz="1600" b="1" dirty="0">
                <a:latin typeface="AR Pゴシック体M" pitchFamily="50" charset="-128"/>
                <a:ea typeface="AR Pゴシック体M" pitchFamily="50" charset="-128"/>
              </a:endParaRPr>
            </a:p>
          </p:txBody>
        </p:sp>
      </p:grpSp>
      <p:sp>
        <p:nvSpPr>
          <p:cNvPr id="18" name="テキスト ボックス 17"/>
          <p:cNvSpPr txBox="1"/>
          <p:nvPr/>
        </p:nvSpPr>
        <p:spPr>
          <a:xfrm>
            <a:off x="1373454" y="10237894"/>
            <a:ext cx="5685488" cy="276999"/>
          </a:xfrm>
          <a:prstGeom prst="rect">
            <a:avLst/>
          </a:prstGeom>
          <a:noFill/>
        </p:spPr>
        <p:txBody>
          <a:bodyPr wrap="square" rtlCol="0">
            <a:spAutoFit/>
          </a:bodyPr>
          <a:lstStyle/>
          <a:p>
            <a:r>
              <a:rPr kumimoji="1" lang="ja-JP" altLang="en-US" sz="1200" dirty="0" smtClean="0"/>
              <a:t>岐阜労働局</a:t>
            </a:r>
            <a:endParaRPr kumimoji="1" lang="ja-JP" altLang="en-US" sz="1200" dirty="0"/>
          </a:p>
        </p:txBody>
      </p:sp>
      <p:pic>
        <p:nvPicPr>
          <p:cNvPr id="15" name="図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28444" y="5576977"/>
            <a:ext cx="1117531" cy="998645"/>
          </a:xfrm>
          <a:prstGeom prst="rect">
            <a:avLst/>
          </a:prstGeom>
        </p:spPr>
      </p:pic>
    </p:spTree>
    <p:extLst>
      <p:ext uri="{BB962C8B-B14F-4D97-AF65-F5344CB8AC3E}">
        <p14:creationId xmlns:p14="http://schemas.microsoft.com/office/powerpoint/2010/main" val="926175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txBox="1">
            <a:spLocks noGrp="1"/>
          </p:cNvSpPr>
          <p:nvPr>
            <p:ph type="title"/>
          </p:nvPr>
        </p:nvSpPr>
        <p:spPr>
          <a:xfrm>
            <a:off x="2151864" y="2142282"/>
            <a:ext cx="5129618" cy="1261884"/>
          </a:xfrm>
          <a:prstGeom prst="rect">
            <a:avLst/>
          </a:prstGeom>
          <a:noFill/>
        </p:spPr>
        <p:txBody>
          <a:bodyPr wrap="square" rtlCol="0">
            <a:spAutoFit/>
          </a:bodyPr>
          <a:lstStyle/>
          <a:p>
            <a:r>
              <a:rPr lang="ja-JP" altLang="en-US" sz="1600" b="1" dirty="0" smtClean="0"/>
              <a:t>演題</a:t>
            </a:r>
            <a:r>
              <a:rPr lang="en-US" altLang="ja-JP" sz="1600" b="1" dirty="0" smtClean="0"/>
              <a:t>『</a:t>
            </a:r>
            <a:r>
              <a:rPr lang="ja-JP" altLang="en-US" sz="1600" b="1" dirty="0" smtClean="0"/>
              <a:t>わが社の精神障がい者雇用の取り組みについて</a:t>
            </a:r>
            <a:r>
              <a:rPr lang="en-US" altLang="ja-JP" sz="1600" b="1" dirty="0" smtClean="0"/>
              <a:t>』</a:t>
            </a:r>
            <a:br>
              <a:rPr lang="en-US" altLang="ja-JP" sz="1600" b="1" dirty="0" smtClean="0"/>
            </a:br>
            <a:r>
              <a:rPr lang="en-US" altLang="ja-JP" sz="1200" b="1" dirty="0" smtClean="0"/>
              <a:t/>
            </a:r>
            <a:br>
              <a:rPr lang="en-US" altLang="ja-JP" sz="1200" b="1" dirty="0" smtClean="0"/>
            </a:br>
            <a:r>
              <a:rPr lang="ja-JP" altLang="ja-JP" sz="1200" dirty="0" smtClean="0"/>
              <a:t>盛和</a:t>
            </a:r>
            <a:r>
              <a:rPr lang="ja-JP" altLang="ja-JP" sz="1200" dirty="0"/>
              <a:t>塾塾生。趣味はゴルフ、絵画、博物館巡り。</a:t>
            </a:r>
            <a:br>
              <a:rPr lang="ja-JP" altLang="ja-JP" sz="1200" dirty="0"/>
            </a:br>
            <a:r>
              <a:rPr lang="ja-JP" altLang="ja-JP" sz="1200" dirty="0"/>
              <a:t>神社仏閣も大好き。趣味ではなく修行だと思い、</a:t>
            </a:r>
            <a:br>
              <a:rPr lang="ja-JP" altLang="ja-JP" sz="1200" dirty="0"/>
            </a:br>
            <a:r>
              <a:rPr lang="en-US" altLang="ja-JP" sz="1200" dirty="0"/>
              <a:t>365</a:t>
            </a:r>
            <a:r>
              <a:rPr lang="ja-JP" altLang="ja-JP" sz="1200" dirty="0"/>
              <a:t>日、毎日「社長日記」ブログを綴っている。</a:t>
            </a:r>
            <a:br>
              <a:rPr lang="ja-JP" altLang="ja-JP" sz="1200" dirty="0"/>
            </a:br>
            <a:r>
              <a:rPr lang="en-US" altLang="ja-JP" sz="1200" dirty="0"/>
              <a:t>NPO</a:t>
            </a:r>
            <a:r>
              <a:rPr lang="ja-JP" altLang="ja-JP" sz="1200" dirty="0"/>
              <a:t>法人全国精神障害者就労支援事業所連合会　監事。</a:t>
            </a:r>
          </a:p>
        </p:txBody>
      </p:sp>
      <p:sp>
        <p:nvSpPr>
          <p:cNvPr id="2" name="正方形/長方形 1"/>
          <p:cNvSpPr/>
          <p:nvPr/>
        </p:nvSpPr>
        <p:spPr>
          <a:xfrm>
            <a:off x="430753" y="829372"/>
            <a:ext cx="6858210" cy="43204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b="1" dirty="0" smtClean="0">
                <a:latin typeface="AR丸ゴシック体E" pitchFamily="49" charset="-128"/>
                <a:ea typeface="AR丸ゴシック体E" pitchFamily="49" charset="-128"/>
              </a:rPr>
              <a:t>★　講　師　紹　介　★</a:t>
            </a:r>
            <a:endParaRPr kumimoji="1" lang="ja-JP" altLang="en-US" b="1" dirty="0">
              <a:latin typeface="AR丸ゴシック体E" pitchFamily="49" charset="-128"/>
              <a:ea typeface="AR丸ゴシック体E" pitchFamily="49" charset="-128"/>
            </a:endParaRPr>
          </a:p>
        </p:txBody>
      </p:sp>
      <p:sp>
        <p:nvSpPr>
          <p:cNvPr id="3" name="テキスト ボックス 2"/>
          <p:cNvSpPr txBox="1"/>
          <p:nvPr/>
        </p:nvSpPr>
        <p:spPr>
          <a:xfrm>
            <a:off x="2448421" y="1350194"/>
            <a:ext cx="4536504" cy="646331"/>
          </a:xfrm>
          <a:prstGeom prst="rect">
            <a:avLst/>
          </a:prstGeom>
          <a:noFill/>
        </p:spPr>
        <p:txBody>
          <a:bodyPr wrap="square" rtlCol="0">
            <a:spAutoFit/>
          </a:bodyPr>
          <a:lstStyle/>
          <a:p>
            <a:r>
              <a:rPr lang="ja-JP" altLang="en-US" sz="1600" kern="100" dirty="0" smtClean="0">
                <a:latin typeface="AR P丸ゴシック体M" pitchFamily="50" charset="-128"/>
                <a:ea typeface="AR P丸ゴシック体M" pitchFamily="50" charset="-128"/>
                <a:cs typeface="Times New Roman"/>
              </a:rPr>
              <a:t>アクテック</a:t>
            </a:r>
            <a:r>
              <a:rPr lang="ja-JP" altLang="en-US" sz="1600" kern="100" dirty="0">
                <a:latin typeface="AR P丸ゴシック体M" pitchFamily="50" charset="-128"/>
                <a:ea typeface="AR P丸ゴシック体M" pitchFamily="50" charset="-128"/>
                <a:cs typeface="Times New Roman"/>
              </a:rPr>
              <a:t>株式</a:t>
            </a:r>
            <a:r>
              <a:rPr lang="ja-JP" altLang="en-US" sz="1600" kern="100" dirty="0" smtClean="0">
                <a:latin typeface="AR P丸ゴシック体M" pitchFamily="50" charset="-128"/>
                <a:ea typeface="AR P丸ゴシック体M" pitchFamily="50" charset="-128"/>
                <a:cs typeface="Times New Roman"/>
              </a:rPr>
              <a:t>会社</a:t>
            </a:r>
            <a:endParaRPr lang="en-US" altLang="ja-JP" sz="1600" kern="100" dirty="0" smtClean="0">
              <a:latin typeface="AR P丸ゴシック体M" pitchFamily="50" charset="-128"/>
              <a:ea typeface="AR P丸ゴシック体M" pitchFamily="50" charset="-128"/>
              <a:cs typeface="Times New Roman"/>
            </a:endParaRPr>
          </a:p>
          <a:p>
            <a:r>
              <a:rPr lang="ja-JP" altLang="en-US" sz="1600" kern="100" dirty="0">
                <a:latin typeface="AR P丸ゴシック体M" pitchFamily="50" charset="-128"/>
                <a:ea typeface="AR P丸ゴシック体M" pitchFamily="50" charset="-128"/>
                <a:cs typeface="Times New Roman"/>
              </a:rPr>
              <a:t>　</a:t>
            </a:r>
            <a:r>
              <a:rPr lang="ja-JP" altLang="en-US" sz="1600" kern="100" dirty="0" smtClean="0">
                <a:latin typeface="AR P丸ゴシック体M" pitchFamily="50" charset="-128"/>
                <a:ea typeface="AR P丸ゴシック体M" pitchFamily="50" charset="-128"/>
                <a:cs typeface="Times New Roman"/>
              </a:rPr>
              <a:t>　</a:t>
            </a:r>
            <a:r>
              <a:rPr lang="ja-JP" altLang="en-US" sz="1600" kern="100" dirty="0">
                <a:latin typeface="AR P丸ゴシック体M" pitchFamily="50" charset="-128"/>
                <a:ea typeface="AR P丸ゴシック体M" pitchFamily="50" charset="-128"/>
                <a:cs typeface="Times New Roman"/>
              </a:rPr>
              <a:t>代表取締役社長</a:t>
            </a:r>
            <a:r>
              <a:rPr lang="ja-JP" altLang="ja-JP" sz="1600" kern="100" dirty="0" smtClean="0">
                <a:latin typeface="AR P丸ゴシック体M" pitchFamily="50" charset="-128"/>
                <a:ea typeface="AR P丸ゴシック体M" pitchFamily="50" charset="-128"/>
                <a:cs typeface="Times New Roman"/>
              </a:rPr>
              <a:t>　</a:t>
            </a:r>
            <a:r>
              <a:rPr lang="ja-JP" altLang="en-US" sz="1600" kern="100" dirty="0" smtClean="0">
                <a:latin typeface="AR P丸ゴシック体M" pitchFamily="50" charset="-128"/>
                <a:ea typeface="AR P丸ゴシック体M" pitchFamily="50" charset="-128"/>
                <a:cs typeface="Times New Roman"/>
              </a:rPr>
              <a:t>　</a:t>
            </a:r>
            <a:r>
              <a:rPr lang="ja-JP" altLang="en-US" sz="2000" b="1" kern="100" dirty="0" smtClean="0">
                <a:latin typeface="AR P丸ゴシック体M" pitchFamily="50" charset="-128"/>
                <a:ea typeface="AR P丸ゴシック体M" pitchFamily="50" charset="-128"/>
                <a:cs typeface="Times New Roman"/>
              </a:rPr>
              <a:t>芦田　庄司</a:t>
            </a:r>
            <a:r>
              <a:rPr lang="ja-JP" altLang="ja-JP" sz="2000" b="1" kern="100" dirty="0" smtClean="0">
                <a:latin typeface="AR P丸ゴシック体M" pitchFamily="50" charset="-128"/>
                <a:ea typeface="AR P丸ゴシック体M" pitchFamily="50" charset="-128"/>
                <a:cs typeface="Times New Roman"/>
              </a:rPr>
              <a:t>　氏</a:t>
            </a:r>
            <a:endParaRPr lang="ja-JP" altLang="ja-JP" sz="2000" b="1" kern="100" dirty="0">
              <a:effectLst/>
              <a:latin typeface="AR P丸ゴシック体M" pitchFamily="50" charset="-128"/>
              <a:ea typeface="AR P丸ゴシック体M" pitchFamily="50" charset="-128"/>
              <a:cs typeface="Times New Roman"/>
            </a:endParaRPr>
          </a:p>
        </p:txBody>
      </p:sp>
      <p:sp>
        <p:nvSpPr>
          <p:cNvPr id="8" name="正方形/長方形 7"/>
          <p:cNvSpPr/>
          <p:nvPr/>
        </p:nvSpPr>
        <p:spPr>
          <a:xfrm>
            <a:off x="461075" y="3798466"/>
            <a:ext cx="6827887"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latin typeface="AR丸ゴシック体E" pitchFamily="49" charset="-128"/>
                <a:ea typeface="AR丸ゴシック体E" pitchFamily="49" charset="-128"/>
              </a:rPr>
              <a:t>会場案内　・　お申込方法</a:t>
            </a:r>
            <a:endParaRPr kumimoji="1" lang="ja-JP" altLang="en-US" dirty="0">
              <a:latin typeface="AR丸ゴシック体E" pitchFamily="49" charset="-128"/>
              <a:ea typeface="AR丸ゴシック体E" pitchFamily="49" charset="-128"/>
            </a:endParaRPr>
          </a:p>
        </p:txBody>
      </p:sp>
      <p:graphicFrame>
        <p:nvGraphicFramePr>
          <p:cNvPr id="9" name="表 8"/>
          <p:cNvGraphicFramePr>
            <a:graphicFrameLocks noGrp="1"/>
          </p:cNvGraphicFramePr>
          <p:nvPr>
            <p:extLst>
              <p:ext uri="{D42A27DB-BD31-4B8C-83A1-F6EECF244321}">
                <p14:modId xmlns:p14="http://schemas.microsoft.com/office/powerpoint/2010/main" val="821305640"/>
              </p:ext>
            </p:extLst>
          </p:nvPr>
        </p:nvGraphicFramePr>
        <p:xfrm>
          <a:off x="430753" y="7326857"/>
          <a:ext cx="6858210" cy="1509255"/>
        </p:xfrm>
        <a:graphic>
          <a:graphicData uri="http://schemas.openxmlformats.org/drawingml/2006/table">
            <a:tbl>
              <a:tblPr firstRow="1" bandRow="1">
                <a:tableStyleId>{5940675A-B579-460E-94D1-54222C63F5DA}</a:tableStyleId>
              </a:tblPr>
              <a:tblGrid>
                <a:gridCol w="1816219"/>
                <a:gridCol w="1499063"/>
                <a:gridCol w="1870737"/>
                <a:gridCol w="1672191"/>
              </a:tblGrid>
              <a:tr h="394886">
                <a:tc>
                  <a:txBody>
                    <a:bodyPr/>
                    <a:lstStyle/>
                    <a:p>
                      <a:pPr algn="ctr"/>
                      <a:r>
                        <a:rPr kumimoji="1" lang="ja-JP" altLang="en-US" sz="1400" dirty="0" smtClean="0"/>
                        <a:t>所属名</a:t>
                      </a:r>
                      <a:endParaRPr kumimoji="1" lang="ja-JP" altLang="en-US" sz="1400" dirty="0"/>
                    </a:p>
                  </a:txBody>
                  <a:tcPr anchor="ctr">
                    <a:solidFill>
                      <a:srgbClr val="FF9999"/>
                    </a:solidFill>
                  </a:tcPr>
                </a:tc>
                <a:tc>
                  <a:txBody>
                    <a:bodyPr/>
                    <a:lstStyle/>
                    <a:p>
                      <a:pPr algn="ctr"/>
                      <a:r>
                        <a:rPr kumimoji="1" lang="ja-JP" altLang="en-US" sz="1400" dirty="0" smtClean="0"/>
                        <a:t>職　名</a:t>
                      </a:r>
                      <a:endParaRPr kumimoji="1" lang="ja-JP" altLang="en-US" sz="1400" dirty="0"/>
                    </a:p>
                  </a:txBody>
                  <a:tcPr anchor="ctr">
                    <a:solidFill>
                      <a:srgbClr val="FF9999"/>
                    </a:solidFill>
                  </a:tcPr>
                </a:tc>
                <a:tc>
                  <a:txBody>
                    <a:bodyPr/>
                    <a:lstStyle/>
                    <a:p>
                      <a:pPr algn="ctr"/>
                      <a:r>
                        <a:rPr kumimoji="1" lang="ja-JP" altLang="en-US" sz="1400" dirty="0" smtClean="0"/>
                        <a:t>氏　名</a:t>
                      </a:r>
                      <a:endParaRPr kumimoji="1" lang="ja-JP" altLang="en-US" sz="1400" dirty="0"/>
                    </a:p>
                  </a:txBody>
                  <a:tcPr anchor="ctr">
                    <a:solidFill>
                      <a:srgbClr val="FF9999"/>
                    </a:solidFill>
                  </a:tcPr>
                </a:tc>
                <a:tc>
                  <a:txBody>
                    <a:bodyPr/>
                    <a:lstStyle/>
                    <a:p>
                      <a:pPr algn="ctr"/>
                      <a:r>
                        <a:rPr kumimoji="1" lang="ja-JP" altLang="en-US" sz="1400" dirty="0" smtClean="0"/>
                        <a:t>連絡先（電話番号）</a:t>
                      </a:r>
                      <a:endParaRPr kumimoji="1" lang="ja-JP" altLang="en-US" sz="1400" dirty="0"/>
                    </a:p>
                  </a:txBody>
                  <a:tcPr anchor="ctr">
                    <a:solidFill>
                      <a:srgbClr val="FF9999"/>
                    </a:solidFill>
                  </a:tcPr>
                </a:tc>
              </a:tr>
              <a:tr h="510667">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r>
              <a:tr h="603702">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pic>
        <p:nvPicPr>
          <p:cNvPr id="10" name="図 9" descr="http://www.johokobo.com/_files/00000567/map.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1180" y="4302522"/>
            <a:ext cx="3839449" cy="2849543"/>
          </a:xfrm>
          <a:prstGeom prst="rect">
            <a:avLst/>
          </a:prstGeom>
          <a:noFill/>
          <a:ln w="19050">
            <a:solidFill>
              <a:schemeClr val="accent5">
                <a:lumMod val="75000"/>
              </a:schemeClr>
            </a:solidFill>
          </a:ln>
        </p:spPr>
      </p:pic>
      <p:sp>
        <p:nvSpPr>
          <p:cNvPr id="11" name="テキスト ボックス 10"/>
          <p:cNvSpPr txBox="1"/>
          <p:nvPr/>
        </p:nvSpPr>
        <p:spPr>
          <a:xfrm>
            <a:off x="430753" y="8836112"/>
            <a:ext cx="7058227" cy="338554"/>
          </a:xfrm>
          <a:prstGeom prst="rect">
            <a:avLst/>
          </a:prstGeom>
          <a:noFill/>
        </p:spPr>
        <p:txBody>
          <a:bodyPr wrap="square" rtlCol="0">
            <a:spAutoFit/>
          </a:bodyPr>
          <a:lstStyle/>
          <a:p>
            <a:r>
              <a:rPr kumimoji="1" lang="ja-JP" altLang="en-US" sz="1300" dirty="0" smtClean="0"/>
              <a:t>申込先：西濃障がい者就業・生活支援センター　担当</a:t>
            </a:r>
            <a:r>
              <a:rPr lang="ja-JP" altLang="en-US" sz="1300" dirty="0"/>
              <a:t>／</a:t>
            </a:r>
            <a:r>
              <a:rPr kumimoji="1" lang="ja-JP" altLang="en-US" sz="1300" dirty="0" smtClean="0"/>
              <a:t>山下 宛　</a:t>
            </a:r>
            <a:r>
              <a:rPr kumimoji="1" lang="ja-JP" altLang="en-US" sz="1600" b="1" dirty="0" smtClean="0"/>
              <a:t>ＦＡＸ：０５８４－７１－８２００</a:t>
            </a:r>
            <a:endParaRPr kumimoji="1" lang="ja-JP" altLang="en-US" sz="1600" b="1" dirty="0"/>
          </a:p>
        </p:txBody>
      </p:sp>
      <p:sp>
        <p:nvSpPr>
          <p:cNvPr id="12" name="正方形/長方形 11"/>
          <p:cNvSpPr/>
          <p:nvPr/>
        </p:nvSpPr>
        <p:spPr>
          <a:xfrm>
            <a:off x="281056" y="285454"/>
            <a:ext cx="7207924" cy="523220"/>
          </a:xfrm>
          <a:prstGeom prst="rect">
            <a:avLst/>
          </a:prstGeom>
          <a:noFill/>
        </p:spPr>
        <p:txBody>
          <a:bodyPr wrap="square" lIns="91440" tIns="45720" rIns="91440" bIns="45720">
            <a:spAutoFit/>
          </a:bodyPr>
          <a:lstStyle/>
          <a:p>
            <a:pPr algn="ctr"/>
            <a:r>
              <a:rPr lang="ja-JP" altLang="en-US" sz="2800" dirty="0">
                <a:ln w="3175" cmpd="sng">
                  <a:solidFill>
                    <a:schemeClr val="tx1">
                      <a:lumMod val="65000"/>
                      <a:lumOff val="35000"/>
                    </a:schemeClr>
                  </a:solidFill>
                  <a:prstDash val="solid"/>
                </a:ln>
                <a:solidFill>
                  <a:srgbClr val="00B050"/>
                </a:solidFill>
                <a:effectLst>
                  <a:outerShdw blurRad="63500" dir="3600000" algn="tl" rotWithShape="0">
                    <a:srgbClr val="000000">
                      <a:alpha val="70000"/>
                    </a:srgbClr>
                  </a:outerShdw>
                </a:effectLst>
              </a:rPr>
              <a:t>精神障がい</a:t>
            </a:r>
            <a:r>
              <a:rPr lang="ja-JP" altLang="en-US" sz="2800" dirty="0" smtClean="0">
                <a:ln w="3175" cmpd="sng">
                  <a:solidFill>
                    <a:schemeClr val="tx1">
                      <a:lumMod val="65000"/>
                      <a:lumOff val="35000"/>
                    </a:schemeClr>
                  </a:solidFill>
                  <a:prstDash val="solid"/>
                </a:ln>
                <a:solidFill>
                  <a:srgbClr val="00B050"/>
                </a:solidFill>
                <a:effectLst>
                  <a:outerShdw blurRad="63500" dir="3600000" algn="tl" rotWithShape="0">
                    <a:srgbClr val="000000">
                      <a:alpha val="70000"/>
                    </a:srgbClr>
                  </a:outerShdw>
                </a:effectLst>
              </a:rPr>
              <a:t>のある方の雇用推進セミナー</a:t>
            </a:r>
            <a:endParaRPr lang="ja-JP" altLang="en-US" sz="2800" dirty="0">
              <a:ln w="3175" cmpd="sng">
                <a:solidFill>
                  <a:schemeClr val="tx1">
                    <a:lumMod val="65000"/>
                    <a:lumOff val="35000"/>
                  </a:schemeClr>
                </a:solidFill>
                <a:prstDash val="solid"/>
              </a:ln>
              <a:solidFill>
                <a:srgbClr val="00B050"/>
              </a:solidFill>
              <a:effectLst>
                <a:outerShdw blurRad="63500" dir="3600000" algn="tl" rotWithShape="0">
                  <a:srgbClr val="000000">
                    <a:alpha val="70000"/>
                  </a:srgbClr>
                </a:outerShdw>
              </a:effectLst>
            </a:endParaRPr>
          </a:p>
        </p:txBody>
      </p:sp>
      <p:sp>
        <p:nvSpPr>
          <p:cNvPr id="13" name="テキスト ボックス 12"/>
          <p:cNvSpPr txBox="1"/>
          <p:nvPr/>
        </p:nvSpPr>
        <p:spPr>
          <a:xfrm>
            <a:off x="4392638" y="6509068"/>
            <a:ext cx="2901603" cy="646331"/>
          </a:xfrm>
          <a:prstGeom prst="rect">
            <a:avLst/>
          </a:prstGeom>
          <a:solidFill>
            <a:schemeClr val="accent3">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ja-JP" altLang="en-US" sz="1200" b="1" dirty="0" smtClean="0">
                <a:latin typeface="AR P丸ゴシック体M" pitchFamily="50" charset="-128"/>
                <a:ea typeface="AR P丸ゴシック体M" pitchFamily="50" charset="-128"/>
              </a:rPr>
              <a:t>平成</a:t>
            </a:r>
            <a:r>
              <a:rPr lang="en-US" altLang="ja-JP" sz="1200" b="1" dirty="0" smtClean="0">
                <a:latin typeface="AR P丸ゴシック体M" pitchFamily="50" charset="-128"/>
                <a:ea typeface="AR P丸ゴシック体M" pitchFamily="50" charset="-128"/>
              </a:rPr>
              <a:t>30</a:t>
            </a:r>
            <a:r>
              <a:rPr lang="ja-JP" altLang="en-US" sz="1200" b="1" dirty="0" smtClean="0">
                <a:latin typeface="AR P丸ゴシック体M" pitchFamily="50" charset="-128"/>
                <a:ea typeface="AR P丸ゴシック体M" pitchFamily="50" charset="-128"/>
              </a:rPr>
              <a:t>年</a:t>
            </a:r>
            <a:r>
              <a:rPr lang="en-US" altLang="ja-JP" sz="1200" b="1" dirty="0">
                <a:latin typeface="AR P丸ゴシック体M" pitchFamily="50" charset="-128"/>
                <a:ea typeface="AR P丸ゴシック体M" pitchFamily="50" charset="-128"/>
              </a:rPr>
              <a:t>11</a:t>
            </a:r>
            <a:r>
              <a:rPr kumimoji="1" lang="ja-JP" altLang="en-US" sz="1200" b="1" dirty="0" smtClean="0">
                <a:latin typeface="AR P丸ゴシック体M" pitchFamily="50" charset="-128"/>
                <a:ea typeface="AR P丸ゴシック体M" pitchFamily="50" charset="-128"/>
              </a:rPr>
              <a:t>月</a:t>
            </a:r>
            <a:r>
              <a:rPr lang="en-US" altLang="ja-JP" sz="1200" b="1" dirty="0">
                <a:latin typeface="AR P丸ゴシック体M" pitchFamily="50" charset="-128"/>
                <a:ea typeface="AR P丸ゴシック体M" pitchFamily="50" charset="-128"/>
              </a:rPr>
              <a:t>16</a:t>
            </a:r>
            <a:r>
              <a:rPr kumimoji="1" lang="ja-JP" altLang="en-US" sz="1200" b="1" dirty="0" smtClean="0">
                <a:latin typeface="AR P丸ゴシック体M" pitchFamily="50" charset="-128"/>
                <a:ea typeface="AR P丸ゴシック体M" pitchFamily="50" charset="-128"/>
              </a:rPr>
              <a:t>日（金）までに</a:t>
            </a:r>
            <a:endParaRPr kumimoji="1" lang="en-US" altLang="ja-JP" sz="1200" b="1" dirty="0" smtClean="0">
              <a:latin typeface="AR P丸ゴシック体M" pitchFamily="50" charset="-128"/>
              <a:ea typeface="AR P丸ゴシック体M" pitchFamily="50" charset="-128"/>
            </a:endParaRPr>
          </a:p>
          <a:p>
            <a:r>
              <a:rPr lang="ja-JP" altLang="en-US" sz="1200" b="1" dirty="0" smtClean="0">
                <a:latin typeface="AR P丸ゴシック体M" pitchFamily="50" charset="-128"/>
                <a:ea typeface="AR P丸ゴシック体M" pitchFamily="50" charset="-128"/>
              </a:rPr>
              <a:t>下記欄をご記入の上、</a:t>
            </a:r>
            <a:r>
              <a:rPr kumimoji="1" lang="ja-JP" altLang="en-US" sz="1200" b="1" dirty="0" smtClean="0">
                <a:latin typeface="AR P丸ゴシック体M" pitchFamily="50" charset="-128"/>
                <a:ea typeface="AR P丸ゴシック体M" pitchFamily="50" charset="-128"/>
              </a:rPr>
              <a:t>ＦＡＸで申し込み</a:t>
            </a:r>
            <a:endParaRPr kumimoji="1" lang="en-US" altLang="ja-JP" sz="1200" b="1" dirty="0" smtClean="0">
              <a:latin typeface="AR P丸ゴシック体M" pitchFamily="50" charset="-128"/>
              <a:ea typeface="AR P丸ゴシック体M" pitchFamily="50" charset="-128"/>
            </a:endParaRPr>
          </a:p>
          <a:p>
            <a:r>
              <a:rPr kumimoji="1" lang="ja-JP" altLang="en-US" sz="1200" b="1" dirty="0" smtClean="0">
                <a:latin typeface="AR P丸ゴシック体M" pitchFamily="50" charset="-128"/>
                <a:ea typeface="AR P丸ゴシック体M" pitchFamily="50" charset="-128"/>
              </a:rPr>
              <a:t>お願いします</a:t>
            </a:r>
            <a:endParaRPr kumimoji="1" lang="ja-JP" altLang="en-US" sz="1200" b="1" dirty="0">
              <a:latin typeface="AR P丸ゴシック体M" pitchFamily="50" charset="-128"/>
              <a:ea typeface="AR P丸ゴシック体M" pitchFamily="50" charset="-128"/>
            </a:endParaRPr>
          </a:p>
        </p:txBody>
      </p:sp>
      <p:sp>
        <p:nvSpPr>
          <p:cNvPr id="14" name="角丸四角形 13"/>
          <p:cNvSpPr/>
          <p:nvPr/>
        </p:nvSpPr>
        <p:spPr>
          <a:xfrm>
            <a:off x="461075" y="9199066"/>
            <a:ext cx="6858210" cy="1297963"/>
          </a:xfrm>
          <a:prstGeom prst="roundRect">
            <a:avLst/>
          </a:prstGeom>
        </p:spPr>
        <p:style>
          <a:lnRef idx="2">
            <a:schemeClr val="accent4"/>
          </a:lnRef>
          <a:fillRef idx="1">
            <a:schemeClr val="lt1"/>
          </a:fillRef>
          <a:effectRef idx="0">
            <a:schemeClr val="accent4"/>
          </a:effectRef>
          <a:fontRef idx="minor">
            <a:schemeClr val="dk1"/>
          </a:fontRef>
        </p:style>
        <p:txBody>
          <a:bodyPr rtlCol="0" anchor="t"/>
          <a:lstStyle/>
          <a:p>
            <a:r>
              <a:rPr kumimoji="1" lang="ja-JP" altLang="en-US" sz="1200" dirty="0" smtClean="0"/>
              <a:t>障がい者雇用について質問などあれば、下記に記入してください。</a:t>
            </a:r>
            <a:endParaRPr kumimoji="1" lang="ja-JP" altLang="en-US" sz="1200" dirty="0"/>
          </a:p>
        </p:txBody>
      </p:sp>
      <p:sp>
        <p:nvSpPr>
          <p:cNvPr id="6" name="角丸四角形吹き出し 5"/>
          <p:cNvSpPr/>
          <p:nvPr/>
        </p:nvSpPr>
        <p:spPr>
          <a:xfrm>
            <a:off x="4392638" y="4279744"/>
            <a:ext cx="2893974" cy="2111010"/>
          </a:xfrm>
          <a:prstGeom prst="wedgeRoundRectCallout">
            <a:avLst>
              <a:gd name="adj1" fmla="val -47836"/>
              <a:gd name="adj2" fmla="val 24553"/>
              <a:gd name="adj3" fmla="val 16667"/>
            </a:avLst>
          </a:prstGeom>
          <a:solidFill>
            <a:srgbClr val="FFFF99"/>
          </a:solidFill>
          <a:ln w="19050">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600" b="1" dirty="0" smtClean="0">
                <a:solidFill>
                  <a:schemeClr val="tx1"/>
                </a:solidFill>
                <a:latin typeface="AR P丸ゴシック体M" pitchFamily="50" charset="-128"/>
                <a:ea typeface="AR P丸ゴシック体M" pitchFamily="50" charset="-128"/>
              </a:rPr>
              <a:t>11:30</a:t>
            </a:r>
            <a:r>
              <a:rPr kumimoji="1" lang="ja-JP" altLang="en-US" sz="1600" b="1" dirty="0" smtClean="0">
                <a:solidFill>
                  <a:schemeClr val="tx1"/>
                </a:solidFill>
                <a:latin typeface="AR P丸ゴシック体M" pitchFamily="50" charset="-128"/>
                <a:ea typeface="AR P丸ゴシック体M" pitchFamily="50" charset="-128"/>
              </a:rPr>
              <a:t>～</a:t>
            </a:r>
            <a:r>
              <a:rPr kumimoji="1" lang="en-US" altLang="ja-JP" sz="1600" b="1" dirty="0" smtClean="0">
                <a:solidFill>
                  <a:schemeClr val="tx1"/>
                </a:solidFill>
                <a:latin typeface="AR P丸ゴシック体M" pitchFamily="50" charset="-128"/>
                <a:ea typeface="AR P丸ゴシック体M" pitchFamily="50" charset="-128"/>
              </a:rPr>
              <a:t>13:15</a:t>
            </a:r>
          </a:p>
          <a:p>
            <a:pPr algn="ctr"/>
            <a:r>
              <a:rPr kumimoji="1" lang="ja-JP" altLang="en-US" sz="1600" b="1" u="sng" dirty="0" smtClean="0">
                <a:solidFill>
                  <a:schemeClr val="accent6">
                    <a:lumMod val="75000"/>
                  </a:schemeClr>
                </a:solidFill>
                <a:latin typeface="AR P丸ゴシック体M" pitchFamily="50" charset="-128"/>
                <a:ea typeface="AR P丸ゴシック体M" pitchFamily="50" charset="-128"/>
              </a:rPr>
              <a:t>福祉サービス事業所の</a:t>
            </a:r>
            <a:endParaRPr kumimoji="1" lang="en-US" altLang="ja-JP" sz="1600" b="1" u="sng" dirty="0" smtClean="0">
              <a:solidFill>
                <a:schemeClr val="accent6">
                  <a:lumMod val="75000"/>
                </a:schemeClr>
              </a:solidFill>
              <a:latin typeface="AR P丸ゴシック体M" pitchFamily="50" charset="-128"/>
              <a:ea typeface="AR P丸ゴシック体M" pitchFamily="50" charset="-128"/>
            </a:endParaRPr>
          </a:p>
          <a:p>
            <a:pPr algn="ctr"/>
            <a:r>
              <a:rPr kumimoji="1" lang="ja-JP" altLang="en-US" sz="1600" b="1" u="sng" dirty="0" smtClean="0">
                <a:solidFill>
                  <a:schemeClr val="accent6">
                    <a:lumMod val="75000"/>
                  </a:schemeClr>
                </a:solidFill>
                <a:latin typeface="AR P丸ゴシック体M" pitchFamily="50" charset="-128"/>
                <a:ea typeface="AR P丸ゴシック体M" pitchFamily="50" charset="-128"/>
              </a:rPr>
              <a:t>販売コーナー</a:t>
            </a:r>
            <a:endParaRPr kumimoji="1" lang="en-US" altLang="ja-JP" sz="1600" b="1" u="sng" dirty="0" smtClean="0">
              <a:solidFill>
                <a:schemeClr val="accent6">
                  <a:lumMod val="75000"/>
                </a:schemeClr>
              </a:solidFill>
              <a:latin typeface="AR P丸ゴシック体M" pitchFamily="50" charset="-128"/>
              <a:ea typeface="AR P丸ゴシック体M" pitchFamily="50" charset="-128"/>
            </a:endParaRPr>
          </a:p>
          <a:p>
            <a:pPr algn="ctr"/>
            <a:r>
              <a:rPr lang="ja-JP" altLang="en-US" sz="1200" b="1" dirty="0" smtClean="0">
                <a:solidFill>
                  <a:schemeClr val="tx1"/>
                </a:solidFill>
                <a:latin typeface="AR P丸ゴシック体M" pitchFamily="50" charset="-128"/>
                <a:ea typeface="AR P丸ゴシック体M" pitchFamily="50" charset="-128"/>
              </a:rPr>
              <a:t>（クッキー、パン、小物など）</a:t>
            </a:r>
            <a:endParaRPr lang="en-US" altLang="ja-JP" sz="1200" b="1" dirty="0" smtClean="0">
              <a:solidFill>
                <a:schemeClr val="tx1"/>
              </a:solidFill>
              <a:latin typeface="AR P丸ゴシック体M" pitchFamily="50" charset="-128"/>
              <a:ea typeface="AR P丸ゴシック体M" pitchFamily="50" charset="-128"/>
            </a:endParaRPr>
          </a:p>
          <a:p>
            <a:pPr algn="ctr"/>
            <a:r>
              <a:rPr lang="ja-JP" altLang="en-US" sz="1200" b="1" dirty="0" smtClean="0">
                <a:solidFill>
                  <a:schemeClr val="tx1"/>
                </a:solidFill>
                <a:latin typeface="AR P丸ゴシック体M" pitchFamily="50" charset="-128"/>
                <a:ea typeface="AR P丸ゴシック体M" pitchFamily="50" charset="-128"/>
              </a:rPr>
              <a:t>美味しいもの等たくさんあります！</a:t>
            </a:r>
            <a:endParaRPr lang="en-US" altLang="ja-JP" sz="1200" b="1" dirty="0" smtClean="0">
              <a:solidFill>
                <a:schemeClr val="tx1"/>
              </a:solidFill>
              <a:latin typeface="AR P丸ゴシック体M" pitchFamily="50" charset="-128"/>
              <a:ea typeface="AR P丸ゴシック体M" pitchFamily="50" charset="-128"/>
            </a:endParaRPr>
          </a:p>
          <a:p>
            <a:pPr algn="ctr"/>
            <a:r>
              <a:rPr lang="ja-JP" altLang="en-US" sz="1200" b="1" dirty="0" smtClean="0">
                <a:solidFill>
                  <a:schemeClr val="tx1"/>
                </a:solidFill>
                <a:latin typeface="AR P丸ゴシック体M" pitchFamily="50" charset="-128"/>
                <a:ea typeface="AR P丸ゴシック体M" pitchFamily="50" charset="-128"/>
              </a:rPr>
              <a:t>無料サービスでホットコーヒーも</a:t>
            </a:r>
            <a:endParaRPr lang="en-US" altLang="ja-JP" sz="1200" b="1" dirty="0" smtClean="0">
              <a:solidFill>
                <a:schemeClr val="tx1"/>
              </a:solidFill>
              <a:latin typeface="AR P丸ゴシック体M" pitchFamily="50" charset="-128"/>
              <a:ea typeface="AR P丸ゴシック体M" pitchFamily="50" charset="-128"/>
            </a:endParaRPr>
          </a:p>
          <a:p>
            <a:pPr algn="ctr"/>
            <a:r>
              <a:rPr lang="ja-JP" altLang="en-US" sz="1200" b="1" dirty="0">
                <a:solidFill>
                  <a:schemeClr val="tx1"/>
                </a:solidFill>
                <a:latin typeface="AR P丸ゴシック体M" pitchFamily="50" charset="-128"/>
                <a:ea typeface="AR P丸ゴシック体M" pitchFamily="50" charset="-128"/>
              </a:rPr>
              <a:t>ご用意して</a:t>
            </a:r>
            <a:r>
              <a:rPr lang="ja-JP" altLang="en-US" sz="1200" b="1" dirty="0" smtClean="0">
                <a:solidFill>
                  <a:schemeClr val="tx1"/>
                </a:solidFill>
                <a:latin typeface="AR P丸ゴシック体M" pitchFamily="50" charset="-128"/>
                <a:ea typeface="AR P丸ゴシック体M" pitchFamily="50" charset="-128"/>
              </a:rPr>
              <a:t>おります。</a:t>
            </a:r>
            <a:endParaRPr lang="en-US" altLang="ja-JP" sz="1200" b="1" dirty="0">
              <a:solidFill>
                <a:schemeClr val="tx1"/>
              </a:solidFill>
              <a:latin typeface="AR P丸ゴシック体M" pitchFamily="50" charset="-128"/>
              <a:ea typeface="AR P丸ゴシック体M" pitchFamily="50" charset="-128"/>
            </a:endParaRPr>
          </a:p>
          <a:p>
            <a:pPr algn="ctr"/>
            <a:r>
              <a:rPr lang="ja-JP" altLang="en-US" sz="1200" b="1" dirty="0" smtClean="0">
                <a:solidFill>
                  <a:schemeClr val="tx1"/>
                </a:solidFill>
                <a:latin typeface="AR P丸ゴシック体M" pitchFamily="50" charset="-128"/>
                <a:ea typeface="AR P丸ゴシック体M" pitchFamily="50" charset="-128"/>
              </a:rPr>
              <a:t>ぜひ昼食を兼ねてお越しください♪</a:t>
            </a:r>
            <a:endParaRPr lang="en-US" altLang="ja-JP" sz="1200" b="1" dirty="0" smtClean="0">
              <a:solidFill>
                <a:schemeClr val="tx1"/>
              </a:solidFill>
              <a:latin typeface="AR P丸ゴシック体M" pitchFamily="50" charset="-128"/>
              <a:ea typeface="AR P丸ゴシック体M" pitchFamily="50" charset="-128"/>
            </a:endParaRPr>
          </a:p>
        </p:txBody>
      </p:sp>
      <p:pic>
        <p:nvPicPr>
          <p:cNvPr id="19" name="図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753" y="3294410"/>
            <a:ext cx="6858210" cy="531971"/>
          </a:xfrm>
          <a:prstGeom prst="rect">
            <a:avLst/>
          </a:prstGeom>
        </p:spPr>
      </p:pic>
      <p:pic>
        <p:nvPicPr>
          <p:cNvPr id="16" name="コンテンツ プレースホルダー 15"/>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792237" y="1501411"/>
            <a:ext cx="1296144" cy="1792999"/>
          </a:xfrm>
          <a:prstGeom prst="rect">
            <a:avLst/>
          </a:prstGeom>
          <a:ln>
            <a:noFill/>
          </a:ln>
          <a:effectLst>
            <a:softEdge rad="112500"/>
          </a:effectLst>
        </p:spPr>
      </p:pic>
      <p:pic>
        <p:nvPicPr>
          <p:cNvPr id="18" name="図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6918" y="9417222"/>
            <a:ext cx="1654261" cy="1654261"/>
          </a:xfrm>
          <a:prstGeom prst="rect">
            <a:avLst/>
          </a:prstGeom>
        </p:spPr>
      </p:pic>
      <p:pic>
        <p:nvPicPr>
          <p:cNvPr id="7" name="図 6"/>
          <p:cNvPicPr>
            <a:picLocks noChangeAspect="1"/>
          </p:cNvPicPr>
          <p:nvPr/>
        </p:nvPicPr>
        <p:blipFill>
          <a:blip r:embed="rId6" cstate="print">
            <a:extLst>
              <a:ext uri="{BEBA8EAE-BF5A-486C-A8C5-ECC9F3942E4B}">
                <a14:imgProps xmlns:a14="http://schemas.microsoft.com/office/drawing/2010/main">
                  <a14:imgLayer r:embed="rId7">
                    <a14:imgEffect>
                      <a14:backgroundRemoval t="2500" b="95714" l="4048" r="96667">
                        <a14:foregroundMark x1="37381" y1="17857" x2="64762" y2="80000"/>
                        <a14:foregroundMark x1="41429" y1="13571" x2="55000" y2="11429"/>
                        <a14:foregroundMark x1="65714" y1="14643" x2="73333" y2="27857"/>
                        <a14:foregroundMark x1="74524" y1="31429" x2="69286" y2="56429"/>
                        <a14:foregroundMark x1="77619" y1="45000" x2="83333" y2="53571"/>
                        <a14:foregroundMark x1="32857" y1="33571" x2="34524" y2="21071"/>
                        <a14:foregroundMark x1="24286" y1="29643" x2="36429" y2="31786"/>
                        <a14:foregroundMark x1="22143" y1="30714" x2="30476" y2="27857"/>
                        <a14:foregroundMark x1="26190" y1="48571" x2="35714" y2="80357"/>
                        <a14:foregroundMark x1="30952" y1="79286" x2="67857" y2="80357"/>
                        <a14:foregroundMark x1="79762" y1="61071" x2="70000" y2="80714"/>
                        <a14:foregroundMark x1="42619" y1="12143" x2="50714" y2="9643"/>
                        <a14:foregroundMark x1="52143" y1="10714" x2="61429" y2="11786"/>
                        <a14:backgroundMark x1="27619" y1="33929" x2="26190" y2="32857"/>
                        <a14:backgroundMark x1="21190" y1="14286" x2="2381" y2="79286"/>
                        <a14:backgroundMark x1="69524" y1="9643" x2="92381" y2="35357"/>
                        <a14:backgroundMark x1="15476" y1="82500" x2="29524" y2="89643"/>
                        <a14:backgroundMark x1="91667" y1="80714" x2="81429" y2="91786"/>
                      </a14:backgroundRemoval>
                    </a14:imgEffect>
                  </a14:imgLayer>
                </a14:imgProps>
              </a:ext>
              <a:ext uri="{28A0092B-C50C-407E-A947-70E740481C1C}">
                <a14:useLocalDpi xmlns:a14="http://schemas.microsoft.com/office/drawing/2010/main" val="0"/>
              </a:ext>
            </a:extLst>
          </a:blip>
          <a:stretch>
            <a:fillRect/>
          </a:stretch>
        </p:blipFill>
        <p:spPr>
          <a:xfrm>
            <a:off x="4176613" y="4806578"/>
            <a:ext cx="889112" cy="592741"/>
          </a:xfrm>
          <a:prstGeom prst="rect">
            <a:avLst/>
          </a:prstGeom>
        </p:spPr>
      </p:pic>
      <p:pic>
        <p:nvPicPr>
          <p:cNvPr id="5" name="図 4"/>
          <p:cNvPicPr>
            <a:picLocks noChangeAspect="1"/>
          </p:cNvPicPr>
          <p:nvPr/>
        </p:nvPicPr>
        <p:blipFill>
          <a:blip r:embed="rId8" cstate="print">
            <a:extLst>
              <a:ext uri="{BEBA8EAE-BF5A-486C-A8C5-ECC9F3942E4B}">
                <a14:imgProps xmlns:a14="http://schemas.microsoft.com/office/drawing/2010/main">
                  <a14:imgLayer r:embed="rId9">
                    <a14:imgEffect>
                      <a14:backgroundRemoval t="8029" b="99270" l="1722" r="98135">
                        <a14:foregroundMark x1="15065" y1="16788" x2="15782" y2="48905"/>
                        <a14:foregroundMark x1="38307" y1="24088" x2="42611" y2="51825"/>
                        <a14:foregroundMark x1="58106" y1="43066" x2="55811" y2="67153"/>
                        <a14:foregroundMark x1="69584" y1="31387" x2="65710" y2="61314"/>
                        <a14:foregroundMark x1="77188" y1="48175" x2="73745" y2="48175"/>
                        <a14:foregroundMark x1="81492" y1="70073" x2="81779" y2="81752"/>
                        <a14:foregroundMark x1="89527" y1="45255" x2="88666" y2="68613"/>
                        <a14:foregroundMark x1="9469" y1="87591" x2="9469" y2="68613"/>
                        <a14:foregroundMark x1="27116" y1="80292" x2="29412" y2="68613"/>
                        <a14:foregroundMark x1="25395" y1="64234" x2="30846" y2="58394"/>
                        <a14:foregroundMark x1="21664" y1="78102" x2="24964" y2="67883"/>
                        <a14:foregroundMark x1="26973" y1="47445" x2="20516" y2="62774"/>
                        <a14:foregroundMark x1="16786" y1="68613" x2="10617" y2="70803"/>
                        <a14:foregroundMark x1="7604" y1="33577" x2="13917" y2="52555"/>
                        <a14:foregroundMark x1="4304" y1="72263" x2="11191" y2="71533"/>
                        <a14:foregroundMark x1="43329" y1="63504" x2="51076" y2="66423"/>
                        <a14:foregroundMark x1="28838" y1="75182" x2="33142" y2="75912"/>
                        <a14:foregroundMark x1="36011" y1="77372" x2="43329" y2="73723"/>
                        <a14:foregroundMark x1="60689" y1="86861" x2="66284" y2="70073"/>
                        <a14:foregroundMark x1="69871" y1="70073" x2="80344" y2="54015"/>
                        <a14:foregroundMark x1="81492" y1="59124" x2="87518" y2="54745"/>
                        <a14:foregroundMark x1="79627" y1="71533" x2="75753" y2="61314"/>
                        <a14:backgroundMark x1="9613" y1="23358" x2="4017" y2="18978"/>
                        <a14:backgroundMark x1="10473" y1="56204" x2="4591" y2="42336"/>
                        <a14:backgroundMark x1="15782" y1="89051" x2="19082" y2="70073"/>
                        <a14:backgroundMark x1="20803" y1="56934" x2="19082" y2="54015"/>
                        <a14:backgroundMark x1="14347" y1="64234" x2="17647" y2="64234"/>
                        <a14:backgroundMark x1="24534" y1="23358" x2="35151" y2="35766"/>
                        <a14:backgroundMark x1="29842" y1="64234" x2="33716" y2="67153"/>
                        <a14:backgroundMark x1="23960" y1="93431" x2="52941" y2="79562"/>
                        <a14:backgroundMark x1="67145" y1="89781" x2="95552" y2="89051"/>
                        <a14:backgroundMark x1="95983" y1="73723" x2="95696" y2="16788"/>
                        <a14:backgroundMark x1="87231" y1="21898" x2="73027" y2="27007"/>
                        <a14:backgroundMark x1="73745" y1="56934" x2="71306" y2="60584"/>
                        <a14:backgroundMark x1="61693" y1="28467" x2="49211" y2="29197"/>
                        <a14:backgroundMark x1="45911" y1="19708" x2="50646" y2="48905"/>
                        <a14:backgroundMark x1="45050" y1="71533" x2="41750" y2="66423"/>
                        <a14:backgroundMark x1="29125" y1="65693" x2="26686" y2="65693"/>
                      </a14:backgroundRemoval>
                    </a14:imgEffect>
                  </a14:imgLayer>
                </a14:imgProps>
              </a:ext>
              <a:ext uri="{28A0092B-C50C-407E-A947-70E740481C1C}">
                <a14:useLocalDpi xmlns:a14="http://schemas.microsoft.com/office/drawing/2010/main" val="0"/>
              </a:ext>
            </a:extLst>
          </a:blip>
          <a:stretch>
            <a:fillRect/>
          </a:stretch>
        </p:blipFill>
        <p:spPr>
          <a:xfrm>
            <a:off x="4525078" y="6041810"/>
            <a:ext cx="2819993" cy="504056"/>
          </a:xfrm>
          <a:prstGeom prst="rect">
            <a:avLst/>
          </a:prstGeom>
        </p:spPr>
      </p:pic>
      <p:pic>
        <p:nvPicPr>
          <p:cNvPr id="15" name="図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rot="636761">
            <a:off x="6685904" y="3988418"/>
            <a:ext cx="755085" cy="755085"/>
          </a:xfrm>
          <a:prstGeom prst="rect">
            <a:avLst/>
          </a:prstGeom>
        </p:spPr>
      </p:pic>
    </p:spTree>
    <p:extLst>
      <p:ext uri="{BB962C8B-B14F-4D97-AF65-F5344CB8AC3E}">
        <p14:creationId xmlns:p14="http://schemas.microsoft.com/office/powerpoint/2010/main" val="38173452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2053</TotalTime>
  <Words>270</Words>
  <Application>Microsoft Office PowerPoint</Application>
  <PresentationFormat>ユーザー設定</PresentationFormat>
  <Paragraphs>55</Paragraphs>
  <Slides>2</Slides>
  <Notes>1</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演題『わが社の精神障がい者雇用の取り組みについて』  盛和塾塾生。趣味はゴルフ、絵画、博物館巡り。 神社仏閣も大好き。趣味ではなく修行だと思い、 365日、毎日「社長日記」ブログを綴っている。 NPO法人全国精神障害者就労支援事業所連合会　監事。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marina</dc:creator>
  <cp:lastModifiedBy>mieko</cp:lastModifiedBy>
  <cp:revision>220</cp:revision>
  <cp:lastPrinted>2018-09-20T01:51:53Z</cp:lastPrinted>
  <dcterms:created xsi:type="dcterms:W3CDTF">2017-06-01T00:10:27Z</dcterms:created>
  <dcterms:modified xsi:type="dcterms:W3CDTF">2018-09-20T01:54:34Z</dcterms:modified>
</cp:coreProperties>
</file>